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10"/>
  </p:notesMasterIdLst>
  <p:sldIdLst>
    <p:sldId id="360" r:id="rId4"/>
    <p:sldId id="297" r:id="rId5"/>
    <p:sldId id="363" r:id="rId6"/>
    <p:sldId id="362" r:id="rId7"/>
    <p:sldId id="365" r:id="rId8"/>
    <p:sldId id="273" r:id="rId9"/>
    <p:sldId id="364" r:id="rId11"/>
    <p:sldId id="279" r:id="rId12"/>
    <p:sldId id="367" r:id="rId13"/>
    <p:sldId id="369" r:id="rId14"/>
    <p:sldId id="371" r:id="rId15"/>
    <p:sldId id="372" r:id="rId16"/>
    <p:sldId id="375" r:id="rId17"/>
    <p:sldId id="370" r:id="rId18"/>
    <p:sldId id="376" r:id="rId19"/>
    <p:sldId id="377" r:id="rId20"/>
    <p:sldId id="380" r:id="rId21"/>
    <p:sldId id="286" r:id="rId22"/>
    <p:sldId id="386" r:id="rId23"/>
    <p:sldId id="260" r:id="rId24"/>
    <p:sldId id="261" r:id="rId25"/>
    <p:sldId id="262" r:id="rId26"/>
    <p:sldId id="285" r:id="rId27"/>
    <p:sldId id="388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678" userDrawn="1">
          <p15:clr>
            <a:srgbClr val="A4A3A4"/>
          </p15:clr>
        </p15:guide>
        <p15:guide id="2" pos="28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  <p:guide orient="horz" pos="1678"/>
        <p:guide pos="28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46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#1">
  <dgm:title val=""/>
  <dgm:desc val=""/>
  <dgm:catLst>
    <dgm:cat type="accent3" pri="11100"/>
  </dgm:catLst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76453-5AA4-4874-BA32-E7F7B99442A1}" type="doc">
      <dgm:prSet loTypeId="urn:microsoft.com/office/officeart/2005/8/layout/list1#1" loCatId="list" qsTypeId="urn:microsoft.com/office/officeart/2005/8/quickstyle/simple1#1" qsCatId="simple" csTypeId="urn:microsoft.com/office/officeart/2005/8/colors/accent3_1#1" csCatId="accent3" phldr="1"/>
      <dgm:spPr/>
      <dgm:t>
        <a:bodyPr/>
        <a:lstStyle/>
        <a:p>
          <a:endParaRPr lang="zh-CN" altLang="en-US"/>
        </a:p>
      </dgm:t>
    </dgm:pt>
    <dgm:pt modelId="{65BDF4A7-C63B-4C93-B506-4768E40B430F}">
      <dgm:prSet phldrT="[文本]"/>
      <dgm:spPr/>
      <dgm:t>
        <a:bodyPr/>
        <a:lstStyle/>
        <a:p>
          <a:r>
            <a:rPr lang="zh-CN" altLang="en-US" dirty="0" smtClean="0"/>
            <a:t>政治上：国家分裂！</a:t>
          </a:r>
          <a:endParaRPr lang="zh-CN" altLang="en-US" dirty="0"/>
        </a:p>
      </dgm:t>
    </dgm:pt>
    <dgm:pt modelId="{94A5499C-97CD-4276-82B5-66D4950CCAC3}" cxnId="{8B44D67C-BC4A-4438-8B26-1F70AD1C93BA}" type="parTrans">
      <dgm:prSet/>
      <dgm:spPr/>
      <dgm:t>
        <a:bodyPr/>
        <a:lstStyle/>
        <a:p>
          <a:endParaRPr lang="zh-CN" altLang="en-US"/>
        </a:p>
      </dgm:t>
    </dgm:pt>
    <dgm:pt modelId="{E1D9A30D-0B0E-4200-9F22-BB3EF4F0D8AB}" cxnId="{8B44D67C-BC4A-4438-8B26-1F70AD1C93BA}" type="sibTrans">
      <dgm:prSet/>
      <dgm:spPr/>
      <dgm:t>
        <a:bodyPr/>
        <a:lstStyle/>
        <a:p>
          <a:endParaRPr lang="zh-CN" altLang="en-US"/>
        </a:p>
      </dgm:t>
    </dgm:pt>
    <dgm:pt modelId="{17FD7AFE-4793-4B4C-B769-AC8251419EB6}">
      <dgm:prSet phldrT="[文本]"/>
      <dgm:spPr/>
      <dgm:t>
        <a:bodyPr/>
        <a:lstStyle/>
        <a:p>
          <a:r>
            <a:rPr lang="zh-CN" altLang="en-US" dirty="0" smtClean="0"/>
            <a:t>经济上：经济上受破坏！</a:t>
          </a:r>
          <a:endParaRPr lang="zh-CN" altLang="en-US" dirty="0"/>
        </a:p>
      </dgm:t>
    </dgm:pt>
    <dgm:pt modelId="{176DBC01-A8C9-4D3B-A6D2-1AEDEF52C9C0}" cxnId="{71B0213F-D343-4486-8697-FFB850C6D393}" type="parTrans">
      <dgm:prSet/>
      <dgm:spPr/>
      <dgm:t>
        <a:bodyPr/>
        <a:lstStyle/>
        <a:p>
          <a:endParaRPr lang="zh-CN" altLang="en-US"/>
        </a:p>
      </dgm:t>
    </dgm:pt>
    <dgm:pt modelId="{E34B0D92-A7C6-4F59-8196-E09BDF5E50CD}" cxnId="{71B0213F-D343-4486-8697-FFB850C6D393}" type="sibTrans">
      <dgm:prSet/>
      <dgm:spPr/>
      <dgm:t>
        <a:bodyPr/>
        <a:lstStyle/>
        <a:p>
          <a:endParaRPr lang="zh-CN" altLang="en-US"/>
        </a:p>
      </dgm:t>
    </dgm:pt>
    <dgm:pt modelId="{19C87090-46A9-45A9-94F0-77F06CC58443}">
      <dgm:prSet phldrT="[文本]"/>
      <dgm:spPr/>
      <dgm:t>
        <a:bodyPr/>
        <a:lstStyle/>
        <a:p>
          <a:r>
            <a:rPr lang="zh-CN" altLang="en-US" dirty="0" smtClean="0"/>
            <a:t>外交上：国家利益受损！</a:t>
          </a:r>
          <a:endParaRPr lang="zh-CN" altLang="en-US" dirty="0"/>
        </a:p>
      </dgm:t>
    </dgm:pt>
    <dgm:pt modelId="{E9BAE9A4-C9D6-4E64-A7FE-149380198EDF}" cxnId="{73022D1C-5837-430B-892E-BE1D996212E9}" type="parTrans">
      <dgm:prSet/>
      <dgm:spPr/>
      <dgm:t>
        <a:bodyPr/>
        <a:lstStyle/>
        <a:p>
          <a:endParaRPr lang="zh-CN" altLang="en-US"/>
        </a:p>
      </dgm:t>
    </dgm:pt>
    <dgm:pt modelId="{C9F2D2D1-F1E6-4F4E-A946-4C0743BC1ED5}" cxnId="{73022D1C-5837-430B-892E-BE1D996212E9}" type="sibTrans">
      <dgm:prSet/>
      <dgm:spPr/>
      <dgm:t>
        <a:bodyPr/>
        <a:lstStyle/>
        <a:p>
          <a:endParaRPr lang="zh-CN" altLang="en-US"/>
        </a:p>
      </dgm:t>
    </dgm:pt>
    <dgm:pt modelId="{2C9DB90A-516F-477F-8F61-F79E3FDF4566}">
      <dgm:prSet phldrT="[文本]"/>
      <dgm:spPr/>
      <dgm:t>
        <a:bodyPr/>
        <a:lstStyle/>
        <a:p>
          <a:r>
            <a:rPr lang="zh-CN" altLang="en-US" dirty="0" smtClean="0"/>
            <a:t>民生上：人民负担加重、民不聊生！</a:t>
          </a:r>
          <a:endParaRPr lang="zh-CN" altLang="en-US" dirty="0"/>
        </a:p>
      </dgm:t>
    </dgm:pt>
    <dgm:pt modelId="{7479F517-3CA9-4842-B793-1D828A0B4550}" cxnId="{6BA3A3D6-C5F8-4537-916E-1E673A19A7CD}" type="parTrans">
      <dgm:prSet/>
      <dgm:spPr/>
      <dgm:t>
        <a:bodyPr/>
        <a:lstStyle/>
        <a:p>
          <a:endParaRPr lang="zh-CN" altLang="en-US"/>
        </a:p>
      </dgm:t>
    </dgm:pt>
    <dgm:pt modelId="{7325B640-7F6F-40FE-B85F-080BC4AF6DD9}" cxnId="{6BA3A3D6-C5F8-4537-916E-1E673A19A7CD}" type="sibTrans">
      <dgm:prSet/>
      <dgm:spPr/>
      <dgm:t>
        <a:bodyPr/>
        <a:lstStyle/>
        <a:p>
          <a:endParaRPr lang="zh-CN" altLang="en-US"/>
        </a:p>
      </dgm:t>
    </dgm:pt>
    <dgm:pt modelId="{93CCBFE4-F812-4524-A60B-ADB38E20D579}" type="pres">
      <dgm:prSet presAssocID="{46376453-5AA4-4874-BA32-E7F7B99442A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C798260-1503-4982-A44F-3B3E1AB877F6}" type="pres">
      <dgm:prSet presAssocID="{65BDF4A7-C63B-4C93-B506-4768E40B430F}" presName="parentLin" presStyleCnt="0"/>
      <dgm:spPr/>
    </dgm:pt>
    <dgm:pt modelId="{C10C4D66-9EED-4427-B5DB-A39D1F5246D4}" type="pres">
      <dgm:prSet presAssocID="{65BDF4A7-C63B-4C93-B506-4768E40B430F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B0C9BF71-D481-4572-AB6F-40AE87CC73CA}" type="pres">
      <dgm:prSet presAssocID="{65BDF4A7-C63B-4C93-B506-4768E40B430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883B27-B42C-4C23-9F38-A4321A895F1F}" type="pres">
      <dgm:prSet presAssocID="{65BDF4A7-C63B-4C93-B506-4768E40B430F}" presName="negativeSpace" presStyleCnt="0"/>
      <dgm:spPr/>
    </dgm:pt>
    <dgm:pt modelId="{92505A90-5896-476D-8F68-B86B3431BA57}" type="pres">
      <dgm:prSet presAssocID="{65BDF4A7-C63B-4C93-B506-4768E40B430F}" presName="childText" presStyleLbl="conFgAcc1" presStyleIdx="0" presStyleCnt="4">
        <dgm:presLayoutVars>
          <dgm:bulletEnabled val="1"/>
        </dgm:presLayoutVars>
      </dgm:prSet>
      <dgm:spPr/>
    </dgm:pt>
    <dgm:pt modelId="{4AB92CB2-0AFE-4BB3-A200-0B0C6969A269}" type="pres">
      <dgm:prSet presAssocID="{E1D9A30D-0B0E-4200-9F22-BB3EF4F0D8AB}" presName="spaceBetweenRectangles" presStyleCnt="0"/>
      <dgm:spPr/>
    </dgm:pt>
    <dgm:pt modelId="{21336394-9618-4DA9-8FD1-47E0B6CBD29D}" type="pres">
      <dgm:prSet presAssocID="{17FD7AFE-4793-4B4C-B769-AC8251419EB6}" presName="parentLin" presStyleCnt="0"/>
      <dgm:spPr/>
    </dgm:pt>
    <dgm:pt modelId="{0FDB8313-574E-4766-9F05-981A42739C9B}" type="pres">
      <dgm:prSet presAssocID="{17FD7AFE-4793-4B4C-B769-AC8251419EB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F6D9D28D-3CF1-4CF2-BFBC-07872F9E5466}" type="pres">
      <dgm:prSet presAssocID="{17FD7AFE-4793-4B4C-B769-AC8251419EB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1F7DBD-C79B-4F8A-90BA-1924E912D875}" type="pres">
      <dgm:prSet presAssocID="{17FD7AFE-4793-4B4C-B769-AC8251419EB6}" presName="negativeSpace" presStyleCnt="0"/>
      <dgm:spPr/>
    </dgm:pt>
    <dgm:pt modelId="{322CDD9C-B640-4B48-960E-96F9C73A6D01}" type="pres">
      <dgm:prSet presAssocID="{17FD7AFE-4793-4B4C-B769-AC8251419EB6}" presName="childText" presStyleLbl="conFgAcc1" presStyleIdx="1" presStyleCnt="4">
        <dgm:presLayoutVars>
          <dgm:bulletEnabled val="1"/>
        </dgm:presLayoutVars>
      </dgm:prSet>
      <dgm:spPr/>
    </dgm:pt>
    <dgm:pt modelId="{A9AE5794-2F7B-4ACF-8910-967DA5BC92C8}" type="pres">
      <dgm:prSet presAssocID="{E34B0D92-A7C6-4F59-8196-E09BDF5E50CD}" presName="spaceBetweenRectangles" presStyleCnt="0"/>
      <dgm:spPr/>
    </dgm:pt>
    <dgm:pt modelId="{6B3FA52D-2A33-4BE8-8ACD-35817269AE8A}" type="pres">
      <dgm:prSet presAssocID="{19C87090-46A9-45A9-94F0-77F06CC58443}" presName="parentLin" presStyleCnt="0"/>
      <dgm:spPr/>
    </dgm:pt>
    <dgm:pt modelId="{14559344-E989-49CE-B0F4-4448BE7ED427}" type="pres">
      <dgm:prSet presAssocID="{19C87090-46A9-45A9-94F0-77F06CC58443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26A82303-BA17-4812-8767-5EDE4655B64F}" type="pres">
      <dgm:prSet presAssocID="{19C87090-46A9-45A9-94F0-77F06CC5844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DAC089-1F19-4CEC-97C9-03F51F7443AC}" type="pres">
      <dgm:prSet presAssocID="{19C87090-46A9-45A9-94F0-77F06CC58443}" presName="negativeSpace" presStyleCnt="0"/>
      <dgm:spPr/>
    </dgm:pt>
    <dgm:pt modelId="{0CE6335B-EFFE-4270-8E5F-F47B2815E24B}" type="pres">
      <dgm:prSet presAssocID="{19C87090-46A9-45A9-94F0-77F06CC58443}" presName="childText" presStyleLbl="conFgAcc1" presStyleIdx="2" presStyleCnt="4">
        <dgm:presLayoutVars>
          <dgm:bulletEnabled val="1"/>
        </dgm:presLayoutVars>
      </dgm:prSet>
      <dgm:spPr/>
    </dgm:pt>
    <dgm:pt modelId="{5A6BEE86-519A-41BD-AD7D-37380BE1F66C}" type="pres">
      <dgm:prSet presAssocID="{C9F2D2D1-F1E6-4F4E-A946-4C0743BC1ED5}" presName="spaceBetweenRectangles" presStyleCnt="0"/>
      <dgm:spPr/>
    </dgm:pt>
    <dgm:pt modelId="{8BAFD58B-A37C-4B48-9D74-6F8B0DBEC36B}" type="pres">
      <dgm:prSet presAssocID="{2C9DB90A-516F-477F-8F61-F79E3FDF4566}" presName="parentLin" presStyleCnt="0"/>
      <dgm:spPr/>
    </dgm:pt>
    <dgm:pt modelId="{A323CF2D-F1BE-49AE-AE22-A7A237F0096C}" type="pres">
      <dgm:prSet presAssocID="{2C9DB90A-516F-477F-8F61-F79E3FDF4566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AA9724AE-A6FA-47B2-A479-A0ED7C61CF87}" type="pres">
      <dgm:prSet presAssocID="{2C9DB90A-516F-477F-8F61-F79E3FDF456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E8BE51F-B78C-4A69-BF5C-D1DF6AE9C0D0}" type="pres">
      <dgm:prSet presAssocID="{2C9DB90A-516F-477F-8F61-F79E3FDF4566}" presName="negativeSpace" presStyleCnt="0"/>
      <dgm:spPr/>
    </dgm:pt>
    <dgm:pt modelId="{4DBAEB0F-18E6-4FB3-9041-7A882B3B9F8A}" type="pres">
      <dgm:prSet presAssocID="{2C9DB90A-516F-477F-8F61-F79E3FDF4566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B8577D07-12DF-4A4F-AF7E-65F3C6D2F3FB}" type="presOf" srcId="{17FD7AFE-4793-4B4C-B769-AC8251419EB6}" destId="{0FDB8313-574E-4766-9F05-981A42739C9B}" srcOrd="0" destOrd="0" presId="urn:microsoft.com/office/officeart/2005/8/layout/list1#1"/>
    <dgm:cxn modelId="{8B44D67C-BC4A-4438-8B26-1F70AD1C93BA}" srcId="{46376453-5AA4-4874-BA32-E7F7B99442A1}" destId="{65BDF4A7-C63B-4C93-B506-4768E40B430F}" srcOrd="0" destOrd="0" parTransId="{94A5499C-97CD-4276-82B5-66D4950CCAC3}" sibTransId="{E1D9A30D-0B0E-4200-9F22-BB3EF4F0D8AB}"/>
    <dgm:cxn modelId="{73022D1C-5837-430B-892E-BE1D996212E9}" srcId="{46376453-5AA4-4874-BA32-E7F7B99442A1}" destId="{19C87090-46A9-45A9-94F0-77F06CC58443}" srcOrd="2" destOrd="0" parTransId="{E9BAE9A4-C9D6-4E64-A7FE-149380198EDF}" sibTransId="{C9F2D2D1-F1E6-4F4E-A946-4C0743BC1ED5}"/>
    <dgm:cxn modelId="{71B0213F-D343-4486-8697-FFB850C6D393}" srcId="{46376453-5AA4-4874-BA32-E7F7B99442A1}" destId="{17FD7AFE-4793-4B4C-B769-AC8251419EB6}" srcOrd="1" destOrd="0" parTransId="{176DBC01-A8C9-4D3B-A6D2-1AEDEF52C9C0}" sibTransId="{E34B0D92-A7C6-4F59-8196-E09BDF5E50CD}"/>
    <dgm:cxn modelId="{33672F7C-ABEE-4B12-BBCF-E7C6985DCFCC}" type="presOf" srcId="{19C87090-46A9-45A9-94F0-77F06CC58443}" destId="{26A82303-BA17-4812-8767-5EDE4655B64F}" srcOrd="1" destOrd="0" presId="urn:microsoft.com/office/officeart/2005/8/layout/list1#1"/>
    <dgm:cxn modelId="{EBE34FDC-9E5C-471B-ADAB-9E122F14DAD7}" type="presOf" srcId="{19C87090-46A9-45A9-94F0-77F06CC58443}" destId="{14559344-E989-49CE-B0F4-4448BE7ED427}" srcOrd="0" destOrd="0" presId="urn:microsoft.com/office/officeart/2005/8/layout/list1#1"/>
    <dgm:cxn modelId="{5AF3C476-7509-4771-82D3-CD8AED101618}" type="presOf" srcId="{2C9DB90A-516F-477F-8F61-F79E3FDF4566}" destId="{A323CF2D-F1BE-49AE-AE22-A7A237F0096C}" srcOrd="0" destOrd="0" presId="urn:microsoft.com/office/officeart/2005/8/layout/list1#1"/>
    <dgm:cxn modelId="{C721C107-2DBC-4CF8-B320-A8FCEBA0E112}" type="presOf" srcId="{17FD7AFE-4793-4B4C-B769-AC8251419EB6}" destId="{F6D9D28D-3CF1-4CF2-BFBC-07872F9E5466}" srcOrd="1" destOrd="0" presId="urn:microsoft.com/office/officeart/2005/8/layout/list1#1"/>
    <dgm:cxn modelId="{C65C3C58-9581-42BE-9A29-EB146D611FF5}" type="presOf" srcId="{65BDF4A7-C63B-4C93-B506-4768E40B430F}" destId="{C10C4D66-9EED-4427-B5DB-A39D1F5246D4}" srcOrd="0" destOrd="0" presId="urn:microsoft.com/office/officeart/2005/8/layout/list1#1"/>
    <dgm:cxn modelId="{F96C55D3-F3AF-4A7B-A155-F303CD8A0DC6}" type="presOf" srcId="{46376453-5AA4-4874-BA32-E7F7B99442A1}" destId="{93CCBFE4-F812-4524-A60B-ADB38E20D579}" srcOrd="0" destOrd="0" presId="urn:microsoft.com/office/officeart/2005/8/layout/list1#1"/>
    <dgm:cxn modelId="{0FF26A73-D600-402E-AEE3-F28AF7DB903F}" type="presOf" srcId="{2C9DB90A-516F-477F-8F61-F79E3FDF4566}" destId="{AA9724AE-A6FA-47B2-A479-A0ED7C61CF87}" srcOrd="1" destOrd="0" presId="urn:microsoft.com/office/officeart/2005/8/layout/list1#1"/>
    <dgm:cxn modelId="{6BA3A3D6-C5F8-4537-916E-1E673A19A7CD}" srcId="{46376453-5AA4-4874-BA32-E7F7B99442A1}" destId="{2C9DB90A-516F-477F-8F61-F79E3FDF4566}" srcOrd="3" destOrd="0" parTransId="{7479F517-3CA9-4842-B793-1D828A0B4550}" sibTransId="{7325B640-7F6F-40FE-B85F-080BC4AF6DD9}"/>
    <dgm:cxn modelId="{0A80914B-7C5A-4443-B330-DD0F657B4253}" type="presOf" srcId="{65BDF4A7-C63B-4C93-B506-4768E40B430F}" destId="{B0C9BF71-D481-4572-AB6F-40AE87CC73CA}" srcOrd="1" destOrd="0" presId="urn:microsoft.com/office/officeart/2005/8/layout/list1#1"/>
    <dgm:cxn modelId="{798CB9E3-4633-4F97-BCD6-22B380932EBF}" type="presParOf" srcId="{93CCBFE4-F812-4524-A60B-ADB38E20D579}" destId="{9C798260-1503-4982-A44F-3B3E1AB877F6}" srcOrd="0" destOrd="0" presId="urn:microsoft.com/office/officeart/2005/8/layout/list1#1"/>
    <dgm:cxn modelId="{A149A097-D86E-47F9-9517-B2806ACB531C}" type="presParOf" srcId="{9C798260-1503-4982-A44F-3B3E1AB877F6}" destId="{C10C4D66-9EED-4427-B5DB-A39D1F5246D4}" srcOrd="0" destOrd="0" presId="urn:microsoft.com/office/officeart/2005/8/layout/list1#1"/>
    <dgm:cxn modelId="{9EE0F146-A5F4-4CAE-A337-0D86C91C47A3}" type="presParOf" srcId="{9C798260-1503-4982-A44F-3B3E1AB877F6}" destId="{B0C9BF71-D481-4572-AB6F-40AE87CC73CA}" srcOrd="1" destOrd="0" presId="urn:microsoft.com/office/officeart/2005/8/layout/list1#1"/>
    <dgm:cxn modelId="{DB6259E6-CC7D-4868-84C1-01681724605B}" type="presParOf" srcId="{93CCBFE4-F812-4524-A60B-ADB38E20D579}" destId="{80883B27-B42C-4C23-9F38-A4321A895F1F}" srcOrd="1" destOrd="0" presId="urn:microsoft.com/office/officeart/2005/8/layout/list1#1"/>
    <dgm:cxn modelId="{7577DCE4-DFE3-490B-8F6E-92D9E687E583}" type="presParOf" srcId="{93CCBFE4-F812-4524-A60B-ADB38E20D579}" destId="{92505A90-5896-476D-8F68-B86B3431BA57}" srcOrd="2" destOrd="0" presId="urn:microsoft.com/office/officeart/2005/8/layout/list1#1"/>
    <dgm:cxn modelId="{E8ACB7BF-9E59-4156-BB2B-954C466E7E9D}" type="presParOf" srcId="{93CCBFE4-F812-4524-A60B-ADB38E20D579}" destId="{4AB92CB2-0AFE-4BB3-A200-0B0C6969A269}" srcOrd="3" destOrd="0" presId="urn:microsoft.com/office/officeart/2005/8/layout/list1#1"/>
    <dgm:cxn modelId="{8B405638-1DF6-4CB5-A256-B2FED6BD200B}" type="presParOf" srcId="{93CCBFE4-F812-4524-A60B-ADB38E20D579}" destId="{21336394-9618-4DA9-8FD1-47E0B6CBD29D}" srcOrd="4" destOrd="0" presId="urn:microsoft.com/office/officeart/2005/8/layout/list1#1"/>
    <dgm:cxn modelId="{3EAAF9FA-014A-4F11-B523-D8A50D1558FF}" type="presParOf" srcId="{21336394-9618-4DA9-8FD1-47E0B6CBD29D}" destId="{0FDB8313-574E-4766-9F05-981A42739C9B}" srcOrd="0" destOrd="0" presId="urn:microsoft.com/office/officeart/2005/8/layout/list1#1"/>
    <dgm:cxn modelId="{B901F87C-9CC6-42E5-9E62-D49052C49416}" type="presParOf" srcId="{21336394-9618-4DA9-8FD1-47E0B6CBD29D}" destId="{F6D9D28D-3CF1-4CF2-BFBC-07872F9E5466}" srcOrd="1" destOrd="0" presId="urn:microsoft.com/office/officeart/2005/8/layout/list1#1"/>
    <dgm:cxn modelId="{B6A6FE2D-AA03-4204-8630-9498DE594E3F}" type="presParOf" srcId="{93CCBFE4-F812-4524-A60B-ADB38E20D579}" destId="{391F7DBD-C79B-4F8A-90BA-1924E912D875}" srcOrd="5" destOrd="0" presId="urn:microsoft.com/office/officeart/2005/8/layout/list1#1"/>
    <dgm:cxn modelId="{3A7DAA0B-8A8A-4905-BC29-74C1666BDAC9}" type="presParOf" srcId="{93CCBFE4-F812-4524-A60B-ADB38E20D579}" destId="{322CDD9C-B640-4B48-960E-96F9C73A6D01}" srcOrd="6" destOrd="0" presId="urn:microsoft.com/office/officeart/2005/8/layout/list1#1"/>
    <dgm:cxn modelId="{921E6C98-3754-4749-9DF0-8A86C8808559}" type="presParOf" srcId="{93CCBFE4-F812-4524-A60B-ADB38E20D579}" destId="{A9AE5794-2F7B-4ACF-8910-967DA5BC92C8}" srcOrd="7" destOrd="0" presId="urn:microsoft.com/office/officeart/2005/8/layout/list1#1"/>
    <dgm:cxn modelId="{4184C0C8-6BBB-481C-B10C-1A176F57F948}" type="presParOf" srcId="{93CCBFE4-F812-4524-A60B-ADB38E20D579}" destId="{6B3FA52D-2A33-4BE8-8ACD-35817269AE8A}" srcOrd="8" destOrd="0" presId="urn:microsoft.com/office/officeart/2005/8/layout/list1#1"/>
    <dgm:cxn modelId="{BD23D095-2DF4-426D-9A5D-2AFED5A5D734}" type="presParOf" srcId="{6B3FA52D-2A33-4BE8-8ACD-35817269AE8A}" destId="{14559344-E989-49CE-B0F4-4448BE7ED427}" srcOrd="0" destOrd="0" presId="urn:microsoft.com/office/officeart/2005/8/layout/list1#1"/>
    <dgm:cxn modelId="{F07C2ACD-6051-4CF8-970C-FAB229C6F2BB}" type="presParOf" srcId="{6B3FA52D-2A33-4BE8-8ACD-35817269AE8A}" destId="{26A82303-BA17-4812-8767-5EDE4655B64F}" srcOrd="1" destOrd="0" presId="urn:microsoft.com/office/officeart/2005/8/layout/list1#1"/>
    <dgm:cxn modelId="{EA8235D9-7B31-4C77-8F9A-7CD13849FA70}" type="presParOf" srcId="{93CCBFE4-F812-4524-A60B-ADB38E20D579}" destId="{09DAC089-1F19-4CEC-97C9-03F51F7443AC}" srcOrd="9" destOrd="0" presId="urn:microsoft.com/office/officeart/2005/8/layout/list1#1"/>
    <dgm:cxn modelId="{5C6FE4DD-6C49-4594-9E82-19BC3668BBA4}" type="presParOf" srcId="{93CCBFE4-F812-4524-A60B-ADB38E20D579}" destId="{0CE6335B-EFFE-4270-8E5F-F47B2815E24B}" srcOrd="10" destOrd="0" presId="urn:microsoft.com/office/officeart/2005/8/layout/list1#1"/>
    <dgm:cxn modelId="{551AF63D-1B42-45BF-938D-F6B0DEC6D995}" type="presParOf" srcId="{93CCBFE4-F812-4524-A60B-ADB38E20D579}" destId="{5A6BEE86-519A-41BD-AD7D-37380BE1F66C}" srcOrd="11" destOrd="0" presId="urn:microsoft.com/office/officeart/2005/8/layout/list1#1"/>
    <dgm:cxn modelId="{4FEE6962-3822-44A9-AAD2-073C744A95DF}" type="presParOf" srcId="{93CCBFE4-F812-4524-A60B-ADB38E20D579}" destId="{8BAFD58B-A37C-4B48-9D74-6F8B0DBEC36B}" srcOrd="12" destOrd="0" presId="urn:microsoft.com/office/officeart/2005/8/layout/list1#1"/>
    <dgm:cxn modelId="{EB0CB897-5703-4C43-AF7B-A8C420A62D0E}" type="presParOf" srcId="{8BAFD58B-A37C-4B48-9D74-6F8B0DBEC36B}" destId="{A323CF2D-F1BE-49AE-AE22-A7A237F0096C}" srcOrd="0" destOrd="0" presId="urn:microsoft.com/office/officeart/2005/8/layout/list1#1"/>
    <dgm:cxn modelId="{272551EF-F8C5-44CC-9EA6-97FE00F5AAB3}" type="presParOf" srcId="{8BAFD58B-A37C-4B48-9D74-6F8B0DBEC36B}" destId="{AA9724AE-A6FA-47B2-A479-A0ED7C61CF87}" srcOrd="1" destOrd="0" presId="urn:microsoft.com/office/officeart/2005/8/layout/list1#1"/>
    <dgm:cxn modelId="{16D352B0-2C5E-4638-815A-7A09BC70AA38}" type="presParOf" srcId="{93CCBFE4-F812-4524-A60B-ADB38E20D579}" destId="{AE8BE51F-B78C-4A69-BF5C-D1DF6AE9C0D0}" srcOrd="13" destOrd="0" presId="urn:microsoft.com/office/officeart/2005/8/layout/list1#1"/>
    <dgm:cxn modelId="{1AA8F9E8-39FF-4EC3-A048-ECBCC93CE25A}" type="presParOf" srcId="{93CCBFE4-F812-4524-A60B-ADB38E20D579}" destId="{4DBAEB0F-18E6-4FB3-9041-7A882B3B9F8A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96000" cy="4064000"/>
        <a:chOff x="0" y="0"/>
        <a:chExt cx="6096000" cy="4064000"/>
      </a:xfrm>
    </dsp:grpSpPr>
    <dsp:sp modelId="{92505A90-5896-476D-8F68-B86B3431BA57}">
      <dsp:nvSpPr>
        <dsp:cNvPr id="5" name="矩形 4"/>
        <dsp:cNvSpPr/>
      </dsp:nvSpPr>
      <dsp:spPr bwMode="white">
        <a:xfrm>
          <a:off x="0" y="566800"/>
          <a:ext cx="6096000" cy="504000"/>
        </a:xfrm>
        <a:prstGeom prst="rect">
          <a:avLst/>
        </a:prstGeom>
      </dsp:spPr>
      <dsp:style>
        <a:lnRef idx="2">
          <a:schemeClr val="accent3"/>
        </a:lnRef>
        <a:fillRef idx="1">
          <a:schemeClr val="accent3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473117" tIns="395731" rIns="473117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566800"/>
        <a:ext cx="6096000" cy="504000"/>
      </dsp:txXfrm>
    </dsp:sp>
    <dsp:sp modelId="{B0C9BF71-D481-4572-AB6F-40AE87CC73CA}">
      <dsp:nvSpPr>
        <dsp:cNvPr id="4" name="圆角矩形 3"/>
        <dsp:cNvSpPr/>
      </dsp:nvSpPr>
      <dsp:spPr bwMode="white">
        <a:xfrm>
          <a:off x="304800" y="271600"/>
          <a:ext cx="4267200" cy="590400"/>
        </a:xfrm>
        <a:prstGeom prst="roundRect">
          <a:avLst/>
        </a:prstGeom>
      </dsp:spPr>
      <dsp:style>
        <a:lnRef idx="2">
          <a:schemeClr val="accent3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dk1"/>
              </a:solidFill>
            </a:rPr>
            <a:t>政治上：国家分裂！</a:t>
          </a:r>
          <a:endParaRPr lang="zh-CN" altLang="en-US" dirty="0">
            <a:solidFill>
              <a:schemeClr val="dk1"/>
            </a:solidFill>
          </a:endParaRPr>
        </a:p>
      </dsp:txBody>
      <dsp:txXfrm>
        <a:off x="304800" y="271600"/>
        <a:ext cx="4267200" cy="590400"/>
      </dsp:txXfrm>
    </dsp:sp>
    <dsp:sp modelId="{322CDD9C-B640-4B48-960E-96F9C73A6D01}">
      <dsp:nvSpPr>
        <dsp:cNvPr id="8" name="矩形 7"/>
        <dsp:cNvSpPr/>
      </dsp:nvSpPr>
      <dsp:spPr bwMode="white">
        <a:xfrm>
          <a:off x="0" y="1474000"/>
          <a:ext cx="6096000" cy="504000"/>
        </a:xfrm>
        <a:prstGeom prst="rect">
          <a:avLst/>
        </a:prstGeom>
      </dsp:spPr>
      <dsp:style>
        <a:lnRef idx="2">
          <a:schemeClr val="accent3"/>
        </a:lnRef>
        <a:fillRef idx="1">
          <a:schemeClr val="accent3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473117" tIns="395731" rIns="473117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1474000"/>
        <a:ext cx="6096000" cy="504000"/>
      </dsp:txXfrm>
    </dsp:sp>
    <dsp:sp modelId="{F6D9D28D-3CF1-4CF2-BFBC-07872F9E5466}">
      <dsp:nvSpPr>
        <dsp:cNvPr id="7" name="圆角矩形 6"/>
        <dsp:cNvSpPr/>
      </dsp:nvSpPr>
      <dsp:spPr bwMode="white">
        <a:xfrm>
          <a:off x="304800" y="1178800"/>
          <a:ext cx="4267200" cy="590400"/>
        </a:xfrm>
        <a:prstGeom prst="roundRect">
          <a:avLst/>
        </a:prstGeom>
      </dsp:spPr>
      <dsp:style>
        <a:lnRef idx="2">
          <a:schemeClr val="accent3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dk1"/>
              </a:solidFill>
            </a:rPr>
            <a:t>经济上：经济上受破坏！</a:t>
          </a:r>
          <a:endParaRPr lang="zh-CN" altLang="en-US" dirty="0">
            <a:solidFill>
              <a:schemeClr val="dk1"/>
            </a:solidFill>
          </a:endParaRPr>
        </a:p>
      </dsp:txBody>
      <dsp:txXfrm>
        <a:off x="304800" y="1178800"/>
        <a:ext cx="4267200" cy="590400"/>
      </dsp:txXfrm>
    </dsp:sp>
    <dsp:sp modelId="{0CE6335B-EFFE-4270-8E5F-F47B2815E24B}">
      <dsp:nvSpPr>
        <dsp:cNvPr id="11" name="矩形 10"/>
        <dsp:cNvSpPr/>
      </dsp:nvSpPr>
      <dsp:spPr bwMode="white">
        <a:xfrm>
          <a:off x="0" y="2381200"/>
          <a:ext cx="6096000" cy="504000"/>
        </a:xfrm>
        <a:prstGeom prst="rect">
          <a:avLst/>
        </a:prstGeom>
      </dsp:spPr>
      <dsp:style>
        <a:lnRef idx="2">
          <a:schemeClr val="accent3"/>
        </a:lnRef>
        <a:fillRef idx="1">
          <a:schemeClr val="accent3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473117" tIns="395731" rIns="473117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2381200"/>
        <a:ext cx="6096000" cy="504000"/>
      </dsp:txXfrm>
    </dsp:sp>
    <dsp:sp modelId="{26A82303-BA17-4812-8767-5EDE4655B64F}">
      <dsp:nvSpPr>
        <dsp:cNvPr id="10" name="圆角矩形 9"/>
        <dsp:cNvSpPr/>
      </dsp:nvSpPr>
      <dsp:spPr bwMode="white">
        <a:xfrm>
          <a:off x="304800" y="2086000"/>
          <a:ext cx="4267200" cy="590400"/>
        </a:xfrm>
        <a:prstGeom prst="roundRect">
          <a:avLst/>
        </a:prstGeom>
      </dsp:spPr>
      <dsp:style>
        <a:lnRef idx="2">
          <a:schemeClr val="accent3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dk1"/>
              </a:solidFill>
            </a:rPr>
            <a:t>外交上：国家利益受损！</a:t>
          </a:r>
          <a:endParaRPr lang="zh-CN" altLang="en-US" dirty="0">
            <a:solidFill>
              <a:schemeClr val="dk1"/>
            </a:solidFill>
          </a:endParaRPr>
        </a:p>
      </dsp:txBody>
      <dsp:txXfrm>
        <a:off x="304800" y="2086000"/>
        <a:ext cx="4267200" cy="590400"/>
      </dsp:txXfrm>
    </dsp:sp>
    <dsp:sp modelId="{4DBAEB0F-18E6-4FB3-9041-7A882B3B9F8A}">
      <dsp:nvSpPr>
        <dsp:cNvPr id="14" name="矩形 13"/>
        <dsp:cNvSpPr/>
      </dsp:nvSpPr>
      <dsp:spPr bwMode="white">
        <a:xfrm>
          <a:off x="0" y="3288400"/>
          <a:ext cx="6096000" cy="504000"/>
        </a:xfrm>
        <a:prstGeom prst="rect">
          <a:avLst/>
        </a:prstGeom>
      </dsp:spPr>
      <dsp:style>
        <a:lnRef idx="2">
          <a:schemeClr val="accent3"/>
        </a:lnRef>
        <a:fillRef idx="1">
          <a:schemeClr val="accent3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lIns="473117" tIns="395731" rIns="473117" bIns="135128" anchor="t"/>
        <a:lstStyle>
          <a:lvl1pPr algn="l">
            <a:defRPr sz="19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endParaRPr>
            <a:solidFill>
              <a:schemeClr val="dk1"/>
            </a:solidFill>
          </a:endParaRPr>
        </a:p>
      </dsp:txBody>
      <dsp:txXfrm>
        <a:off x="0" y="3288400"/>
        <a:ext cx="6096000" cy="504000"/>
      </dsp:txXfrm>
    </dsp:sp>
    <dsp:sp modelId="{AA9724AE-A6FA-47B2-A479-A0ED7C61CF87}">
      <dsp:nvSpPr>
        <dsp:cNvPr id="13" name="圆角矩形 12"/>
        <dsp:cNvSpPr/>
      </dsp:nvSpPr>
      <dsp:spPr bwMode="white">
        <a:xfrm>
          <a:off x="304800" y="2993200"/>
          <a:ext cx="4267200" cy="590400"/>
        </a:xfrm>
        <a:prstGeom prst="roundRect">
          <a:avLst/>
        </a:prstGeom>
      </dsp:spPr>
      <dsp:style>
        <a:lnRef idx="2">
          <a:schemeClr val="accent3">
            <a:shade val="80000"/>
          </a:schemeClr>
        </a:lnRef>
        <a:fillRef idx="1">
          <a:schemeClr val="lt1"/>
        </a:fillRef>
        <a:effectRef idx="0">
          <a:scrgbClr r="0" g="0" b="0"/>
        </a:effectRef>
        <a:fontRef idx="minor">
          <a:schemeClr val="lt1"/>
        </a:fontRef>
      </dsp:style>
      <dsp:txBody>
        <a:bodyPr lIns="161290" tIns="0" rIns="161290" bIns="0" anchor="ctr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>
              <a:solidFill>
                <a:schemeClr val="dk1"/>
              </a:solidFill>
            </a:rPr>
            <a:t>民生上：人民负担加重、民不聊生！</a:t>
          </a:r>
          <a:endParaRPr lang="zh-CN" altLang="en-US" dirty="0">
            <a:solidFill>
              <a:schemeClr val="dk1"/>
            </a:solidFill>
          </a:endParaRPr>
        </a:p>
      </dsp:txBody>
      <dsp:txXfrm>
        <a:off x="304800" y="2993200"/>
        <a:ext cx="4267200" cy="590400"/>
      </dsp:txXfrm>
    </dsp:sp>
    <dsp:sp modelId="{C10C4D66-9EED-4427-B5DB-A39D1F5246D4}">
      <dsp:nvSpPr>
        <dsp:cNvPr id="3" name="矩形 2" hidden="1"/>
        <dsp:cNvSpPr/>
      </dsp:nvSpPr>
      <dsp:spPr>
        <a:xfrm>
          <a:off x="0" y="271600"/>
          <a:ext cx="304800" cy="590400"/>
        </a:xfrm>
        <a:prstGeom prst="rect">
          <a:avLst/>
        </a:prstGeom>
      </dsp:spPr>
      <dsp:txXfrm>
        <a:off x="0" y="271600"/>
        <a:ext cx="304800" cy="590400"/>
      </dsp:txXfrm>
    </dsp:sp>
    <dsp:sp modelId="{0FDB8313-574E-4766-9F05-981A42739C9B}">
      <dsp:nvSpPr>
        <dsp:cNvPr id="6" name="矩形 5" hidden="1"/>
        <dsp:cNvSpPr/>
      </dsp:nvSpPr>
      <dsp:spPr>
        <a:xfrm>
          <a:off x="0" y="1178800"/>
          <a:ext cx="304800" cy="590400"/>
        </a:xfrm>
        <a:prstGeom prst="rect">
          <a:avLst/>
        </a:prstGeom>
      </dsp:spPr>
      <dsp:txXfrm>
        <a:off x="0" y="1178800"/>
        <a:ext cx="304800" cy="590400"/>
      </dsp:txXfrm>
    </dsp:sp>
    <dsp:sp modelId="{14559344-E989-49CE-B0F4-4448BE7ED427}">
      <dsp:nvSpPr>
        <dsp:cNvPr id="9" name="矩形 8" hidden="1"/>
        <dsp:cNvSpPr/>
      </dsp:nvSpPr>
      <dsp:spPr>
        <a:xfrm>
          <a:off x="0" y="2086000"/>
          <a:ext cx="304800" cy="590400"/>
        </a:xfrm>
        <a:prstGeom prst="rect">
          <a:avLst/>
        </a:prstGeom>
      </dsp:spPr>
      <dsp:txXfrm>
        <a:off x="0" y="2086000"/>
        <a:ext cx="304800" cy="590400"/>
      </dsp:txXfrm>
    </dsp:sp>
    <dsp:sp modelId="{A323CF2D-F1BE-49AE-AE22-A7A237F0096C}">
      <dsp:nvSpPr>
        <dsp:cNvPr id="12" name="矩形 11" hidden="1"/>
        <dsp:cNvSpPr/>
      </dsp:nvSpPr>
      <dsp:spPr>
        <a:xfrm>
          <a:off x="0" y="2993200"/>
          <a:ext cx="304800" cy="590400"/>
        </a:xfrm>
        <a:prstGeom prst="rect">
          <a:avLst/>
        </a:prstGeom>
      </dsp:spPr>
      <dsp:txXfrm>
        <a:off x="0" y="2993200"/>
        <a:ext cx="304800" cy="590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</p:spPr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28002" name="文本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81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338029" y="1059583"/>
            <a:ext cx="2376264" cy="52322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8" Type="http://schemas.openxmlformats.org/officeDocument/2006/relationships/slideLayout" Target="../slideLayouts/slideLayout10.xml"/><Relationship Id="rId17" Type="http://schemas.openxmlformats.org/officeDocument/2006/relationships/tags" Target="../tags/tag96.xml"/><Relationship Id="rId16" Type="http://schemas.openxmlformats.org/officeDocument/2006/relationships/tags" Target="../tags/tag95.xml"/><Relationship Id="rId15" Type="http://schemas.openxmlformats.org/officeDocument/2006/relationships/image" Target="../media/image11.jpeg"/><Relationship Id="rId14" Type="http://schemas.openxmlformats.org/officeDocument/2006/relationships/tags" Target="../tags/tag94.xml"/><Relationship Id="rId13" Type="http://schemas.openxmlformats.org/officeDocument/2006/relationships/image" Target="../media/image10.jpeg"/><Relationship Id="rId12" Type="http://schemas.openxmlformats.org/officeDocument/2006/relationships/tags" Target="../tags/tag93.xml"/><Relationship Id="rId11" Type="http://schemas.openxmlformats.org/officeDocument/2006/relationships/image" Target="../media/image9.jpeg"/><Relationship Id="rId10" Type="http://schemas.openxmlformats.org/officeDocument/2006/relationships/tags" Target="../tags/tag92.xml"/><Relationship Id="rId1" Type="http://schemas.openxmlformats.org/officeDocument/2006/relationships/tags" Target="../tags/tag8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9" Type="http://schemas.openxmlformats.org/officeDocument/2006/relationships/slideLayout" Target="../slideLayouts/slideLayout10.xml"/><Relationship Id="rId18" Type="http://schemas.openxmlformats.org/officeDocument/2006/relationships/tags" Target="../tags/tag111.xml"/><Relationship Id="rId17" Type="http://schemas.openxmlformats.org/officeDocument/2006/relationships/tags" Target="../tags/tag110.xml"/><Relationship Id="rId16" Type="http://schemas.openxmlformats.org/officeDocument/2006/relationships/image" Target="../media/image14.jpeg"/><Relationship Id="rId15" Type="http://schemas.openxmlformats.org/officeDocument/2006/relationships/tags" Target="../tags/tag109.xml"/><Relationship Id="rId14" Type="http://schemas.openxmlformats.org/officeDocument/2006/relationships/tags" Target="../tags/tag108.xml"/><Relationship Id="rId13" Type="http://schemas.openxmlformats.org/officeDocument/2006/relationships/image" Target="../media/image13.jpeg"/><Relationship Id="rId12" Type="http://schemas.openxmlformats.org/officeDocument/2006/relationships/tags" Target="../tags/tag107.xml"/><Relationship Id="rId11" Type="http://schemas.openxmlformats.org/officeDocument/2006/relationships/tags" Target="../tags/tag106.xml"/><Relationship Id="rId10" Type="http://schemas.openxmlformats.org/officeDocument/2006/relationships/image" Target="../media/image12.jpeg"/><Relationship Id="rId1" Type="http://schemas.openxmlformats.org/officeDocument/2006/relationships/tags" Target="../tags/tag9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1" Type="http://schemas.openxmlformats.org/officeDocument/2006/relationships/slideLayout" Target="../slideLayouts/slideLayout10.xml"/><Relationship Id="rId10" Type="http://schemas.openxmlformats.org/officeDocument/2006/relationships/tags" Target="../tags/tag121.xml"/><Relationship Id="rId1" Type="http://schemas.openxmlformats.org/officeDocument/2006/relationships/tags" Target="../tags/tag1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26.xml"/><Relationship Id="rId2" Type="http://schemas.openxmlformats.org/officeDocument/2006/relationships/image" Target="../media/image17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7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tags" Target="../tags/tag135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jpeg"/><Relationship Id="rId8" Type="http://schemas.openxmlformats.org/officeDocument/2006/relationships/tags" Target="../tags/tag141.xml"/><Relationship Id="rId7" Type="http://schemas.openxmlformats.org/officeDocument/2006/relationships/image" Target="../media/image21.jpeg"/><Relationship Id="rId6" Type="http://schemas.openxmlformats.org/officeDocument/2006/relationships/tags" Target="../tags/tag140.xml"/><Relationship Id="rId5" Type="http://schemas.openxmlformats.org/officeDocument/2006/relationships/image" Target="../media/image20.jpeg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4" Type="http://schemas.openxmlformats.org/officeDocument/2006/relationships/slideLayout" Target="../slideLayouts/slideLayout3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tags" Target="../tags/tag13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37.xml"/><Relationship Id="rId3" Type="http://schemas.openxmlformats.org/officeDocument/2006/relationships/image" Target="../media/image7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tags" Target="../tags/tag3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54.xml"/><Relationship Id="rId6" Type="http://schemas.openxmlformats.org/officeDocument/2006/relationships/image" Target="../media/image8.png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70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tags" Target="../tags/tag5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561087"/>
            <a:ext cx="5687869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4050" b="1" i="0" u="none" strike="noStrike" kern="1200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charset="0"/>
                <a:ea typeface="隶书" panose="02010509060101010101" pitchFamily="49" charset="-122"/>
                <a:cs typeface="+mn-cs"/>
              </a:rPr>
              <a:t>第</a:t>
            </a:r>
            <a:r>
              <a:rPr kumimoji="1" lang="en-US" altLang="zh-CN" sz="4050" b="1" i="0" u="none" strike="noStrike" kern="1200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charset="0"/>
                <a:ea typeface="隶书" panose="02010509060101010101" pitchFamily="49" charset="-122"/>
                <a:cs typeface="+mn-cs"/>
              </a:rPr>
              <a:t>11</a:t>
            </a:r>
            <a:r>
              <a:rPr kumimoji="1" lang="zh-CN" altLang="en-US" sz="4050" b="1" i="0" u="none" strike="noStrike" kern="1200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charset="0"/>
                <a:ea typeface="隶书" panose="02010509060101010101" pitchFamily="49" charset="-122"/>
                <a:cs typeface="+mn-cs"/>
              </a:rPr>
              <a:t>课 </a:t>
            </a:r>
            <a:r>
              <a:rPr kumimoji="1" lang="zh-CN" altLang="en-US" sz="4050" b="1" i="0" u="none" strike="noStrike" kern="1200" spc="300" normalizeH="0" baseline="0" noProof="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charset="0"/>
                <a:ea typeface="隶书" panose="02010509060101010101" pitchFamily="49" charset="-122"/>
                <a:cs typeface="+mn-cs"/>
              </a:rPr>
              <a:t> 北洋</a:t>
            </a:r>
            <a:r>
              <a:rPr kumimoji="1" lang="zh-CN" altLang="en-US" sz="4050" b="1" i="0" u="none" strike="noStrike" kern="1200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Times New Roman" panose="02020603050405020304" charset="0"/>
                <a:ea typeface="隶书" panose="02010509060101010101" pitchFamily="49" charset="-122"/>
                <a:cs typeface="+mn-cs"/>
              </a:rPr>
              <a:t>政府的统治与军阀割据 </a:t>
            </a:r>
            <a:endParaRPr kumimoji="1" lang="en-US" altLang="zh-CN" sz="4050" b="1" i="0" u="none" strike="noStrike" kern="1200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Times New Roman" panose="02020603050405020304" charset="0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097" name="组合 1"/>
          <p:cNvGrpSpPr/>
          <p:nvPr/>
        </p:nvGrpSpPr>
        <p:grpSpPr>
          <a:xfrm>
            <a:off x="650558" y="2161064"/>
            <a:ext cx="3991928" cy="2106454"/>
            <a:chOff x="5880100" y="2672755"/>
            <a:chExt cx="3263900" cy="2039937"/>
          </a:xfrm>
        </p:grpSpPr>
        <p:pic>
          <p:nvPicPr>
            <p:cNvPr id="4098" name="图片 1" descr="国旗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5880100" y="2672755"/>
              <a:ext cx="3263900" cy="20399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99" name="Picture 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960269" y="4437112"/>
              <a:ext cx="561975" cy="20002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2"/>
          <p:cNvGrpSpPr/>
          <p:nvPr/>
        </p:nvGrpSpPr>
        <p:grpSpPr>
          <a:xfrm>
            <a:off x="5477828" y="2161064"/>
            <a:ext cx="3069431" cy="2106454"/>
            <a:chOff x="5722814" y="1772816"/>
            <a:chExt cx="3183731" cy="4011658"/>
          </a:xfrm>
        </p:grpSpPr>
        <p:pic>
          <p:nvPicPr>
            <p:cNvPr id="4101" name="图片 3278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722814" y="1772816"/>
              <a:ext cx="3183731" cy="40116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32781"/>
            <p:cNvSpPr txBox="1">
              <a:spLocks noChangeArrowheads="1"/>
            </p:cNvSpPr>
            <p:nvPr/>
          </p:nvSpPr>
          <p:spPr bwMode="auto">
            <a:xfrm>
              <a:off x="7958572" y="1772816"/>
              <a:ext cx="933683" cy="281169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袁</a:t>
              </a:r>
              <a:endPara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世</a:t>
              </a:r>
              <a:endPara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凯</a:t>
              </a:r>
              <a:endPara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805500" y="54382"/>
            <a:ext cx="422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袁世凯复辟帝制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1"/>
          <p:cNvGrpSpPr/>
          <p:nvPr/>
        </p:nvGrpSpPr>
        <p:grpSpPr>
          <a:xfrm>
            <a:off x="683895" y="2192502"/>
            <a:ext cx="7938135" cy="2314130"/>
            <a:chOff x="187" y="5699"/>
            <a:chExt cx="18690" cy="5016"/>
          </a:xfrm>
        </p:grpSpPr>
        <p:sp>
          <p:nvSpPr>
            <p:cNvPr id="122887" name="文本框 2"/>
            <p:cNvSpPr/>
            <p:nvPr>
              <p:custDataLst>
                <p:tags r:id="rId3"/>
              </p:custDataLst>
            </p:nvPr>
          </p:nvSpPr>
          <p:spPr>
            <a:xfrm>
              <a:off x="187" y="5765"/>
              <a:ext cx="4720" cy="1101"/>
            </a:xfrm>
            <a:prstGeom prst="rect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/>
              <a:tileRect/>
            </a:gradFill>
            <a:ln w="190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7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dobe 黑体 Std R" pitchFamily="2" charset="-122"/>
                </a:rPr>
                <a:t>谋正式总统</a:t>
              </a:r>
              <a:endPara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dobe 黑体 Std R" pitchFamily="2" charset="-122"/>
              </a:endParaRPr>
            </a:p>
          </p:txBody>
        </p:sp>
        <p:sp>
          <p:nvSpPr>
            <p:cNvPr id="122888" name="右箭头 3"/>
            <p:cNvSpPr/>
            <p:nvPr>
              <p:custDataLst>
                <p:tags r:id="rId4"/>
              </p:custDataLst>
            </p:nvPr>
          </p:nvSpPr>
          <p:spPr>
            <a:xfrm>
              <a:off x="4907" y="6020"/>
              <a:ext cx="1027" cy="460"/>
            </a:xfrm>
            <a:prstGeom prst="rightArrow">
              <a:avLst>
                <a:gd name="adj1" fmla="val 50000"/>
                <a:gd name="adj2" fmla="val 4955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zh-CN" sz="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2889" name="文本框 4"/>
            <p:cNvSpPr/>
            <p:nvPr>
              <p:custDataLst>
                <p:tags r:id="rId5"/>
              </p:custDataLst>
            </p:nvPr>
          </p:nvSpPr>
          <p:spPr>
            <a:xfrm>
              <a:off x="6170" y="5742"/>
              <a:ext cx="4697" cy="1101"/>
            </a:xfrm>
            <a:prstGeom prst="rect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/>
              <a:tileRect/>
            </a:gradFill>
            <a:ln w="190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7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dobe 黑体 Std R" pitchFamily="2" charset="-122"/>
                </a:rPr>
                <a:t>谋终身总统</a:t>
              </a:r>
              <a:endParaRPr lang="zh-CN" altLang="en-US" sz="1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2890" name="右箭头 5"/>
            <p:cNvSpPr/>
            <p:nvPr>
              <p:custDataLst>
                <p:tags r:id="rId6"/>
              </p:custDataLst>
            </p:nvPr>
          </p:nvSpPr>
          <p:spPr>
            <a:xfrm>
              <a:off x="11027" y="6020"/>
              <a:ext cx="1092" cy="460"/>
            </a:xfrm>
            <a:prstGeom prst="rightArrow">
              <a:avLst>
                <a:gd name="adj1" fmla="val 50000"/>
                <a:gd name="adj2" fmla="val 4939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zh-CN" sz="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2891" name="文本框 6"/>
            <p:cNvSpPr/>
            <p:nvPr>
              <p:custDataLst>
                <p:tags r:id="rId7"/>
              </p:custDataLst>
            </p:nvPr>
          </p:nvSpPr>
          <p:spPr>
            <a:xfrm>
              <a:off x="12452" y="5699"/>
              <a:ext cx="2955" cy="1101"/>
            </a:xfrm>
            <a:prstGeom prst="rect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/>
              <a:tileRect/>
            </a:gradFill>
            <a:ln w="190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7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dobe 黑体 Std R" pitchFamily="2" charset="-122"/>
                </a:rPr>
                <a:t>谋帝制</a:t>
              </a:r>
              <a:endParaRPr lang="zh-CN" altLang="en-US" sz="1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22892" name="右箭头 3"/>
            <p:cNvSpPr/>
            <p:nvPr>
              <p:custDataLst>
                <p:tags r:id="rId8"/>
              </p:custDataLst>
            </p:nvPr>
          </p:nvSpPr>
          <p:spPr>
            <a:xfrm>
              <a:off x="15407" y="6020"/>
              <a:ext cx="1030" cy="460"/>
            </a:xfrm>
            <a:prstGeom prst="rightArrow">
              <a:avLst>
                <a:gd name="adj1" fmla="val 50000"/>
                <a:gd name="adj2" fmla="val 4959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zh-CN" altLang="zh-CN" sz="1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sp>
          <p:nvSpPr>
            <p:cNvPr id="122893" name="文本框 6"/>
            <p:cNvSpPr/>
            <p:nvPr>
              <p:custDataLst>
                <p:tags r:id="rId9"/>
              </p:custDataLst>
            </p:nvPr>
          </p:nvSpPr>
          <p:spPr>
            <a:xfrm>
              <a:off x="16712" y="5699"/>
              <a:ext cx="2165" cy="1098"/>
            </a:xfrm>
            <a:prstGeom prst="rect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/>
              <a:tileRect/>
            </a:gradFill>
            <a:ln w="19050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r>
                <a:rPr lang="zh-CN" altLang="en-US" sz="27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Adobe 黑体 Std R" pitchFamily="2" charset="-122"/>
                </a:rPr>
                <a:t>称帝</a:t>
              </a:r>
              <a:endParaRPr lang="zh-CN" altLang="en-US" sz="2100" dirty="0">
                <a:solidFill>
                  <a:srgbClr val="FFFF00"/>
                </a:solidFill>
                <a:latin typeface="Adobe 黑体 Std R" pitchFamily="2" charset="-122"/>
                <a:ea typeface="Adobe 黑体 Std R" pitchFamily="2" charset="-122"/>
                <a:sym typeface="Adobe 黑体 Std R" pitchFamily="2" charset="-122"/>
              </a:endParaRPr>
            </a:p>
          </p:txBody>
        </p:sp>
        <p:pic>
          <p:nvPicPr>
            <p:cNvPr id="122894" name="图片 16"/>
            <p:cNvPicPr/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237" y="7100"/>
              <a:ext cx="4605" cy="30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95" name="Picture 3"/>
            <p:cNvPicPr/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7307" y="7100"/>
              <a:ext cx="2602" cy="32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2896" name="Picture 13" descr="C:\Users\Administrator\Desktop\ori_4e529fc6b9830.jpg"/>
            <p:cNvPicPr/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56" y="7100"/>
              <a:ext cx="5830" cy="36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687" name="矩形 7178"/>
          <p:cNvSpPr/>
          <p:nvPr>
            <p:custDataLst>
              <p:tags r:id="rId16"/>
            </p:custDataLst>
          </p:nvPr>
        </p:nvSpPr>
        <p:spPr>
          <a:xfrm>
            <a:off x="996315" y="843559"/>
            <a:ext cx="7511415" cy="122413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1915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年末，袁世凯下令以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1916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年为“中华帝国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洪宪元年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”，准备在元旦举行登基大典。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 fill="hold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任意多边形: 形状 28"/>
          <p:cNvSpPr/>
          <p:nvPr>
            <p:custDataLst>
              <p:tags r:id="rId1"/>
            </p:custDataLst>
          </p:nvPr>
        </p:nvSpPr>
        <p:spPr>
          <a:xfrm>
            <a:off x="1883569" y="853996"/>
            <a:ext cx="6791325" cy="1023938"/>
          </a:xfrm>
          <a:custGeom>
            <a:avLst/>
            <a:gdLst/>
            <a:ahLst/>
            <a:cxnLst>
              <a:cxn ang="0">
                <a:pos x="156084" y="0"/>
              </a:cxn>
              <a:cxn ang="0">
                <a:pos x="169079" y="0"/>
              </a:cxn>
              <a:cxn ang="0">
                <a:pos x="173022" y="0"/>
              </a:cxn>
              <a:cxn ang="0">
                <a:pos x="4439164" y="0"/>
              </a:cxn>
              <a:cxn ang="0">
                <a:pos x="4440815" y="0"/>
              </a:cxn>
              <a:cxn ang="0">
                <a:pos x="4446236" y="0"/>
              </a:cxn>
              <a:cxn ang="0">
                <a:pos x="4515402" y="3"/>
              </a:cxn>
              <a:cxn ang="0">
                <a:pos x="4516516" y="3"/>
              </a:cxn>
              <a:cxn ang="0">
                <a:pos x="4537470" y="3"/>
              </a:cxn>
              <a:cxn ang="0">
                <a:pos x="4602325" y="6"/>
              </a:cxn>
              <a:cxn ang="0">
                <a:pos x="4602325" y="73"/>
              </a:cxn>
              <a:cxn ang="0">
                <a:pos x="4537470" y="76"/>
              </a:cxn>
              <a:cxn ang="0">
                <a:pos x="4516001" y="76"/>
              </a:cxn>
              <a:cxn ang="0">
                <a:pos x="4515402" y="76"/>
              </a:cxn>
              <a:cxn ang="0">
                <a:pos x="4446236" y="78"/>
              </a:cxn>
              <a:cxn ang="0">
                <a:pos x="4446236" y="78"/>
              </a:cxn>
              <a:cxn ang="0">
                <a:pos x="4440815" y="78"/>
              </a:cxn>
              <a:cxn ang="0">
                <a:pos x="4439164" y="78"/>
              </a:cxn>
              <a:cxn ang="0">
                <a:pos x="173022" y="78"/>
              </a:cxn>
              <a:cxn ang="0">
                <a:pos x="169079" y="78"/>
              </a:cxn>
              <a:cxn ang="0">
                <a:pos x="156083" y="78"/>
              </a:cxn>
              <a:cxn ang="0">
                <a:pos x="156084" y="78"/>
              </a:cxn>
              <a:cxn ang="0">
                <a:pos x="86918" y="76"/>
              </a:cxn>
              <a:cxn ang="0">
                <a:pos x="86320" y="76"/>
              </a:cxn>
              <a:cxn ang="0">
                <a:pos x="64847" y="76"/>
              </a:cxn>
              <a:cxn ang="0">
                <a:pos x="0" y="73"/>
              </a:cxn>
              <a:cxn ang="0">
                <a:pos x="0" y="6"/>
              </a:cxn>
              <a:cxn ang="0">
                <a:pos x="64847" y="3"/>
              </a:cxn>
              <a:cxn ang="0">
                <a:pos x="85801" y="3"/>
              </a:cxn>
              <a:cxn ang="0">
                <a:pos x="86918" y="3"/>
              </a:cxn>
              <a:cxn ang="0">
                <a:pos x="156084" y="0"/>
              </a:cxn>
            </a:cxnLst>
            <a:rect l="0" t="0" r="0" b="0"/>
            <a:pathLst>
              <a:path w="9854457" h="4628274">
                <a:moveTo>
                  <a:pt x="334205" y="0"/>
                </a:moveTo>
                <a:lnTo>
                  <a:pt x="362030" y="3498"/>
                </a:lnTo>
                <a:lnTo>
                  <a:pt x="370474" y="0"/>
                </a:lnTo>
                <a:lnTo>
                  <a:pt x="9505119" y="0"/>
                </a:lnTo>
                <a:lnTo>
                  <a:pt x="9508643" y="1460"/>
                </a:lnTo>
                <a:lnTo>
                  <a:pt x="9520253" y="0"/>
                </a:lnTo>
                <a:cubicBezTo>
                  <a:pt x="9593305" y="0"/>
                  <a:pt x="9654255" y="64621"/>
                  <a:pt x="9668351" y="150526"/>
                </a:cubicBezTo>
                <a:lnTo>
                  <a:pt x="9670742" y="180106"/>
                </a:lnTo>
                <a:lnTo>
                  <a:pt x="9715605" y="168811"/>
                </a:lnTo>
                <a:cubicBezTo>
                  <a:pt x="9792291" y="168811"/>
                  <a:pt x="9854457" y="246336"/>
                  <a:pt x="9854457" y="341969"/>
                </a:cubicBezTo>
                <a:lnTo>
                  <a:pt x="9854457" y="4300371"/>
                </a:lnTo>
                <a:cubicBezTo>
                  <a:pt x="9854457" y="4396004"/>
                  <a:pt x="9792291" y="4473529"/>
                  <a:pt x="9715605" y="4473529"/>
                </a:cubicBezTo>
                <a:lnTo>
                  <a:pt x="9669628" y="4461954"/>
                </a:lnTo>
                <a:lnTo>
                  <a:pt x="9668351" y="4477747"/>
                </a:lnTo>
                <a:cubicBezTo>
                  <a:pt x="9654255" y="4563652"/>
                  <a:pt x="9593305" y="4628273"/>
                  <a:pt x="9520253" y="4628273"/>
                </a:cubicBezTo>
                <a:lnTo>
                  <a:pt x="9520253" y="4628274"/>
                </a:lnTo>
                <a:lnTo>
                  <a:pt x="9508643" y="4626815"/>
                </a:lnTo>
                <a:lnTo>
                  <a:pt x="9505119" y="4628274"/>
                </a:lnTo>
                <a:lnTo>
                  <a:pt x="370474" y="4628274"/>
                </a:lnTo>
                <a:lnTo>
                  <a:pt x="362029" y="4624776"/>
                </a:lnTo>
                <a:lnTo>
                  <a:pt x="334204" y="4628274"/>
                </a:lnTo>
                <a:lnTo>
                  <a:pt x="334205" y="4628273"/>
                </a:lnTo>
                <a:cubicBezTo>
                  <a:pt x="261152" y="4628273"/>
                  <a:pt x="200202" y="4563652"/>
                  <a:pt x="186106" y="4477747"/>
                </a:cubicBezTo>
                <a:lnTo>
                  <a:pt x="184829" y="4461954"/>
                </a:lnTo>
                <a:lnTo>
                  <a:pt x="138852" y="4473529"/>
                </a:lnTo>
                <a:cubicBezTo>
                  <a:pt x="62166" y="4473529"/>
                  <a:pt x="0" y="4396004"/>
                  <a:pt x="0" y="4300371"/>
                </a:cubicBezTo>
                <a:lnTo>
                  <a:pt x="0" y="341969"/>
                </a:lnTo>
                <a:cubicBezTo>
                  <a:pt x="0" y="246336"/>
                  <a:pt x="62166" y="168811"/>
                  <a:pt x="138852" y="168811"/>
                </a:cubicBezTo>
                <a:lnTo>
                  <a:pt x="183715" y="180106"/>
                </a:lnTo>
                <a:lnTo>
                  <a:pt x="186106" y="150526"/>
                </a:lnTo>
                <a:cubicBezTo>
                  <a:pt x="200202" y="64621"/>
                  <a:pt x="261152" y="0"/>
                  <a:pt x="334205" y="0"/>
                </a:cubicBezTo>
                <a:close/>
              </a:path>
            </a:pathLst>
          </a:custGeom>
          <a:noFill/>
          <a:ln w="28575" cap="flat" cmpd="sng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0" dirty="0">
              <a:ea typeface="黑体" panose="02010609060101010101" pitchFamily="49" charset="-122"/>
            </a:endParaRPr>
          </a:p>
        </p:txBody>
      </p:sp>
      <p:sp>
        <p:nvSpPr>
          <p:cNvPr id="123908" name="矩形 7197"/>
          <p:cNvSpPr/>
          <p:nvPr>
            <p:custDataLst>
              <p:tags r:id="rId2"/>
            </p:custDataLst>
          </p:nvPr>
        </p:nvSpPr>
        <p:spPr>
          <a:xfrm>
            <a:off x="2366924" y="81996"/>
            <a:ext cx="3666490" cy="4349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lstStyle/>
          <a:p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袁世凯复辟帝制引发的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护国战争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3909" name="流程图: 终止 20"/>
          <p:cNvSpPr/>
          <p:nvPr>
            <p:custDataLst>
              <p:tags r:id="rId3"/>
            </p:custDataLst>
          </p:nvPr>
        </p:nvSpPr>
        <p:spPr>
          <a:xfrm>
            <a:off x="377190" y="1093470"/>
            <a:ext cx="1400175" cy="558165"/>
          </a:xfrm>
          <a:prstGeom prst="flowChartTerminator">
            <a:avLst/>
          </a:prstGeom>
          <a:solidFill>
            <a:srgbClr val="17375E"/>
          </a:solidFill>
          <a:ln w="25400" cap="flat" cmpd="sng">
            <a:solidFill>
              <a:srgbClr val="385D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en-US" altLang="zh-CN" sz="2400" b="1" dirty="0" smtClean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  <a:sym typeface="Arial" panose="020B0604020202020204" pitchFamily="34" charset="0"/>
              </a:rPr>
              <a:t>1</a:t>
            </a:r>
            <a:r>
              <a:rPr lang="zh-CN" altLang="en-US" sz="2400" b="1" dirty="0" smtClean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  <a:sym typeface="Arial" panose="020B0604020202020204" pitchFamily="34" charset="0"/>
              </a:rPr>
              <a:t>、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背景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711" name="矩形 7178"/>
          <p:cNvSpPr/>
          <p:nvPr>
            <p:custDataLst>
              <p:tags r:id="rId4"/>
            </p:custDataLst>
          </p:nvPr>
        </p:nvSpPr>
        <p:spPr>
          <a:xfrm>
            <a:off x="1777605" y="917733"/>
            <a:ext cx="7147322" cy="90963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1" indent="0" eaLnBrk="1" hangingPunct="1"/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孙中山发表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讨袁檄文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号召爱国豪杰共同奋起，维护</a:t>
            </a:r>
            <a:r>
              <a:rPr lang="zh-CN" altLang="en-US" sz="2700" b="1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共和制度</a:t>
            </a:r>
            <a:r>
              <a:rPr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23911" name="流程图: 终止 3"/>
          <p:cNvSpPr/>
          <p:nvPr>
            <p:custDataLst>
              <p:tags r:id="rId5"/>
            </p:custDataLst>
          </p:nvPr>
        </p:nvSpPr>
        <p:spPr>
          <a:xfrm>
            <a:off x="377191" y="2163445"/>
            <a:ext cx="1400414" cy="558165"/>
          </a:xfrm>
          <a:prstGeom prst="flowChartTerminator">
            <a:avLst/>
          </a:prstGeom>
          <a:solidFill>
            <a:srgbClr val="17375E"/>
          </a:solidFill>
          <a:ln w="25400" cap="flat" cmpd="sng">
            <a:solidFill>
              <a:srgbClr val="385D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爆发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713" name="文本框 6"/>
          <p:cNvSpPr/>
          <p:nvPr>
            <p:custDataLst>
              <p:tags r:id="rId6"/>
            </p:custDataLst>
          </p:nvPr>
        </p:nvSpPr>
        <p:spPr>
          <a:xfrm>
            <a:off x="1791891" y="1993424"/>
            <a:ext cx="6883003" cy="922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（1）时间：1915年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（2）人物：蔡锷、李烈钧、唐继尧</a:t>
            </a:r>
            <a:endParaRPr lang="zh-CN" altLang="en-US" sz="24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2714" name="矩形 8"/>
          <p:cNvSpPr/>
          <p:nvPr>
            <p:custDataLst>
              <p:tags r:id="rId7"/>
            </p:custDataLst>
          </p:nvPr>
        </p:nvSpPr>
        <p:spPr>
          <a:xfrm>
            <a:off x="1713310" y="1637427"/>
            <a:ext cx="3519488" cy="49172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lstStyle/>
          <a:p>
            <a:endParaRPr lang="zh-CN" altLang="en-US" sz="255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2066688" y="2788206"/>
            <a:ext cx="6332220" cy="1931114"/>
            <a:chOff x="1350421" y="912692"/>
            <a:chExt cx="11636611" cy="4810035"/>
          </a:xfrm>
        </p:grpSpPr>
        <p:grpSp>
          <p:nvGrpSpPr>
            <p:cNvPr id="123915" name="组合 10"/>
            <p:cNvGrpSpPr/>
            <p:nvPr/>
          </p:nvGrpSpPr>
          <p:grpSpPr>
            <a:xfrm>
              <a:off x="8860506" y="1208131"/>
              <a:ext cx="2645427" cy="4514596"/>
              <a:chOff x="6588873" y="1377678"/>
              <a:chExt cx="2468517" cy="4292015"/>
            </a:xfrm>
          </p:grpSpPr>
          <p:sp>
            <p:nvSpPr>
              <p:cNvPr id="123916" name="矩形 6"/>
              <p:cNvSpPr/>
              <p:nvPr>
                <p:custDataLst>
                  <p:tags r:id="rId8"/>
                </p:custDataLst>
              </p:nvPr>
            </p:nvSpPr>
            <p:spPr>
              <a:xfrm>
                <a:off x="7236959" y="5207731"/>
                <a:ext cx="1108075" cy="46196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/>
              <a:lstStyle/>
              <a:p>
                <a:pPr eaLnBrk="0" hangingPunct="0"/>
                <a:r>
                  <a:rPr lang="zh-CN" altLang="en-US" sz="1800" b="1" dirty="0">
                    <a:latin typeface="微软雅黑" panose="020B0503020204020204" charset="-122"/>
                    <a:ea typeface="微软雅黑" panose="020B0503020204020204" charset="-122"/>
                  </a:rPr>
                  <a:t>唐继尧</a:t>
                </a:r>
                <a:endParaRPr lang="zh-CN" altLang="en-US" sz="1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23917" name="图片 1"/>
              <p:cNvPicPr/>
              <p:nvPr>
                <p:custDataLst>
                  <p:tags r:id="rId9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6588873" y="1377678"/>
                <a:ext cx="2468517" cy="394265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3918" name="组合 9"/>
            <p:cNvGrpSpPr/>
            <p:nvPr/>
          </p:nvGrpSpPr>
          <p:grpSpPr>
            <a:xfrm>
              <a:off x="5067448" y="1208088"/>
              <a:ext cx="2619462" cy="4493506"/>
              <a:chOff x="3296147" y="1371600"/>
              <a:chExt cx="2421767" cy="4276055"/>
            </a:xfrm>
          </p:grpSpPr>
          <p:sp>
            <p:nvSpPr>
              <p:cNvPr id="123919" name="Text Box 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853917" y="5205149"/>
                <a:ext cx="1797378" cy="4425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1800" b="1" dirty="0">
                    <a:latin typeface="微软雅黑" panose="020B0503020204020204" charset="-122"/>
                    <a:ea typeface="微软雅黑" panose="020B0503020204020204" charset="-122"/>
                  </a:rPr>
                  <a:t>李烈钧</a:t>
                </a:r>
                <a:endParaRPr lang="zh-CN" altLang="en-US" sz="1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23920" name="图片 2"/>
              <p:cNvPicPr/>
              <p:nvPr>
                <p:custDataLst>
                  <p:tags r:id="rId12"/>
                </p:custDataLst>
              </p:nvPr>
            </p:nvPicPr>
            <p:blipFill>
              <a:blip r:embed="rId13"/>
              <a:stretch>
                <a:fillRect/>
              </a:stretch>
            </p:blipFill>
            <p:spPr>
              <a:xfrm>
                <a:off x="3296147" y="1371600"/>
                <a:ext cx="2421767" cy="394742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3921" name="组合 8"/>
            <p:cNvGrpSpPr/>
            <p:nvPr/>
          </p:nvGrpSpPr>
          <p:grpSpPr>
            <a:xfrm>
              <a:off x="1350421" y="1093004"/>
              <a:ext cx="2793626" cy="4608965"/>
              <a:chOff x="290257" y="1262086"/>
              <a:chExt cx="2455379" cy="4385927"/>
            </a:xfrm>
          </p:grpSpPr>
          <p:sp>
            <p:nvSpPr>
              <p:cNvPr id="123922" name="Text Box 7"/>
              <p:cNvSpPr/>
              <p:nvPr>
                <p:custDataLst>
                  <p:tags r:id="rId14"/>
                </p:custDataLst>
              </p:nvPr>
            </p:nvSpPr>
            <p:spPr>
              <a:xfrm>
                <a:off x="1025640" y="5187445"/>
                <a:ext cx="1500510" cy="46056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/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1800" b="1" dirty="0">
                    <a:latin typeface="微软雅黑" panose="020B0503020204020204" charset="-122"/>
                    <a:ea typeface="微软雅黑" panose="020B0503020204020204" charset="-122"/>
                  </a:rPr>
                  <a:t>蔡锷</a:t>
                </a:r>
                <a:endParaRPr lang="zh-CN" altLang="en-US" sz="1800" b="1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pic>
            <p:nvPicPr>
              <p:cNvPr id="123923" name="Picture 10" descr="https://timgsa.baidu.com/timg?image&amp;quality=80&amp;size=b9999_10000&amp;sec=1522262844288&amp;di=c2bbecce66c487fb10ffe8032b89089b&amp;imgtype=0&amp;src=http%3A%2F%2Fh.hiphotos.baidu.com%2Fbaike%2Fpic%2Fitem%2Fa8773912b31bb051172f9d56367adab44aede041.jpg"/>
              <p:cNvPicPr/>
              <p:nvPr>
                <p:custDataLst>
                  <p:tags r:id="rId15"/>
                </p:custDataLst>
              </p:nvPr>
            </p:nvPicPr>
            <p:blipFill>
              <a:blip r:embed="rId16"/>
              <a:stretch>
                <a:fillRect/>
              </a:stretch>
            </p:blipFill>
            <p:spPr>
              <a:xfrm>
                <a:off x="290257" y="1262086"/>
                <a:ext cx="2455379" cy="405599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3924" name="TextBox 11"/>
            <p:cNvSpPr/>
            <p:nvPr>
              <p:custDataLst>
                <p:tags r:id="rId17"/>
              </p:custDataLst>
            </p:nvPr>
          </p:nvSpPr>
          <p:spPr>
            <a:xfrm>
              <a:off x="11804933" y="912692"/>
              <a:ext cx="1182099" cy="2144736"/>
            </a:xfrm>
            <a:prstGeom prst="rect">
              <a:avLst/>
            </a:prstGeom>
            <a:solidFill>
              <a:srgbClr val="F5F5F5"/>
            </a:solidFill>
            <a:ln w="9525">
              <a:noFill/>
            </a:ln>
          </p:spPr>
          <p:txBody>
            <a:bodyPr anchor="t" anchorCtr="0"/>
            <a:lstStyle/>
            <a:p>
              <a:pPr eaLnBrk="0" hangingPunct="0"/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“护国三杰”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 fill="hold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 fill="hold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/>
      <p:bldP spid="72713" grpId="0"/>
      <p:bldP spid="727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流程图: 终止 20"/>
          <p:cNvSpPr/>
          <p:nvPr>
            <p:custDataLst>
              <p:tags r:id="rId1"/>
            </p:custDataLst>
          </p:nvPr>
        </p:nvSpPr>
        <p:spPr>
          <a:xfrm>
            <a:off x="366237" y="2581790"/>
            <a:ext cx="1579880" cy="558403"/>
          </a:xfrm>
          <a:prstGeom prst="flowChartTerminator">
            <a:avLst/>
          </a:prstGeom>
          <a:solidFill>
            <a:srgbClr val="17375E"/>
          </a:solidFill>
          <a:ln w="25400" cap="flat" cmpd="sng">
            <a:solidFill>
              <a:srgbClr val="385D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en-US" altLang="zh-CN" sz="2700" b="1" dirty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rPr>
              <a:t>4</a:t>
            </a:r>
            <a:r>
              <a:rPr lang="zh-CN" altLang="en-US" sz="2700" b="1" dirty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rPr>
              <a:t>、</a:t>
            </a:r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结果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4758" name="文本框 7"/>
          <p:cNvSpPr txBox="1"/>
          <p:nvPr>
            <p:custDataLst>
              <p:tags r:id="rId2"/>
            </p:custDataLst>
          </p:nvPr>
        </p:nvSpPr>
        <p:spPr>
          <a:xfrm>
            <a:off x="2124234" y="2428320"/>
            <a:ext cx="1383506" cy="714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zh-CN" sz="405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胜利</a:t>
            </a:r>
            <a:endParaRPr lang="zh-CN" altLang="zh-CN" sz="4050" b="1" dirty="0"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4759" name="文本框 2"/>
          <p:cNvSpPr txBox="1"/>
          <p:nvPr>
            <p:custDataLst>
              <p:tags r:id="rId3"/>
            </p:custDataLst>
          </p:nvPr>
        </p:nvSpPr>
        <p:spPr>
          <a:xfrm>
            <a:off x="3492500" y="2428240"/>
            <a:ext cx="5102225" cy="86550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1916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月，取消帝制；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1916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月在绝望中死去。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4761" name="云形标注 4"/>
          <p:cNvSpPr/>
          <p:nvPr>
            <p:custDataLst>
              <p:tags r:id="rId4"/>
            </p:custDataLst>
          </p:nvPr>
        </p:nvSpPr>
        <p:spPr>
          <a:xfrm rot="10500000">
            <a:off x="655320" y="3470275"/>
            <a:ext cx="2628900" cy="1224280"/>
          </a:xfrm>
          <a:prstGeom prst="cloudCallout">
            <a:avLst>
              <a:gd name="adj1" fmla="val -20833"/>
              <a:gd name="adj2" fmla="val 62500"/>
            </a:avLst>
          </a:prstGeom>
          <a:gradFill rotWithShape="1">
            <a:gsLst>
              <a:gs pos="0">
                <a:srgbClr val="007BD3"/>
              </a:gs>
              <a:gs pos="100000">
                <a:srgbClr val="034373"/>
              </a:gs>
            </a:gsLst>
            <a:lin ang="0"/>
            <a:tileRect/>
          </a:gradFill>
          <a:ln w="254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4937" name="流程图: 终止 6"/>
          <p:cNvSpPr/>
          <p:nvPr>
            <p:custDataLst>
              <p:tags r:id="rId5"/>
            </p:custDataLst>
          </p:nvPr>
        </p:nvSpPr>
        <p:spPr>
          <a:xfrm>
            <a:off x="366237" y="1018540"/>
            <a:ext cx="1579880" cy="558165"/>
          </a:xfrm>
          <a:prstGeom prst="flowChartTerminator">
            <a:avLst/>
          </a:prstGeom>
          <a:solidFill>
            <a:srgbClr val="17375E"/>
          </a:solidFill>
          <a:ln w="25400" cap="flat" cmpd="sng">
            <a:solidFill>
              <a:srgbClr val="385D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charset="0"/>
                <a:ea typeface="黑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过程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4763" name="TextBox 8"/>
          <p:cNvSpPr/>
          <p:nvPr>
            <p:custDataLst>
              <p:tags r:id="rId6"/>
            </p:custDataLst>
          </p:nvPr>
        </p:nvSpPr>
        <p:spPr>
          <a:xfrm>
            <a:off x="2395220" y="964565"/>
            <a:ext cx="6145530" cy="676910"/>
          </a:xfrm>
          <a:prstGeom prst="rect">
            <a:avLst/>
          </a:prstGeom>
          <a:noFill/>
          <a:ln w="9525">
            <a:solidFill>
              <a:schemeClr val="tx1"/>
            </a:solidFill>
            <a:prstDash val="lgDashDot"/>
          </a:ln>
        </p:spPr>
        <p:txBody>
          <a:bodyPr lIns="91303" tIns="45651" rIns="91303" bIns="45651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①护国军北上；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②北洋军混乱；③各省独立。</a:t>
            </a:r>
            <a:endParaRPr kumimoji="0" lang="zh-CN" altLang="en-US" sz="3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4764" name="文本框 8"/>
          <p:cNvSpPr/>
          <p:nvPr>
            <p:custDataLst>
              <p:tags r:id="rId7"/>
            </p:custDataLst>
          </p:nvPr>
        </p:nvSpPr>
        <p:spPr>
          <a:xfrm>
            <a:off x="810816" y="3840083"/>
            <a:ext cx="1985963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护国战争胜利的原因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4765" name="文本框 9"/>
          <p:cNvSpPr/>
          <p:nvPr>
            <p:custDataLst>
              <p:tags r:id="rId8"/>
            </p:custDataLst>
          </p:nvPr>
        </p:nvSpPr>
        <p:spPr>
          <a:xfrm>
            <a:off x="3507740" y="3598545"/>
            <a:ext cx="5120640" cy="11988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lgDashDot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辛亥革命后，民主共和观念深入人心，袁世凯的复辟行径不得人心；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②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北洋军队人心涣散。</a:t>
            </a:r>
            <a:endParaRPr lang="zh-CN" altLang="en-US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908" name="矩形 7197"/>
          <p:cNvSpPr/>
          <p:nvPr>
            <p:custDataLst>
              <p:tags r:id="rId9"/>
            </p:custDataLst>
          </p:nvPr>
        </p:nvSpPr>
        <p:spPr>
          <a:xfrm>
            <a:off x="2395220" y="51470"/>
            <a:ext cx="3666490" cy="4349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lstStyle/>
          <a:p>
            <a:r>
              <a:rPr lang="zh-CN" altLang="en-US" sz="28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袁世凯复辟帝制引发的</a:t>
            </a:r>
            <a:r>
              <a:rPr lang="zh-CN" altLang="en-US" sz="32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护国战争</a:t>
            </a:r>
            <a:endParaRPr lang="zh-CN" altLang="en-US" sz="32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59" grpId="0"/>
      <p:bldP spid="74761" grpId="0" bldLvl="0" animBg="1"/>
      <p:bldP spid="74764" grpId="0"/>
      <p:bldP spid="7476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图片 1" descr="割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310" y="9843"/>
            <a:ext cx="8765381" cy="512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Rectangle 3"/>
          <p:cNvSpPr>
            <a:spLocks noGrp="1"/>
          </p:cNvSpPr>
          <p:nvPr>
            <p:ph type="body" idx="4294967295"/>
          </p:nvPr>
        </p:nvSpPr>
        <p:spPr>
          <a:xfrm>
            <a:off x="251520" y="128906"/>
            <a:ext cx="3486150" cy="2443162"/>
          </a:xfrm>
          <a:solidFill>
            <a:schemeClr val="bg1">
              <a:lumMod val="85000"/>
            </a:schemeClr>
          </a:solidFill>
        </p:spPr>
        <p:txBody>
          <a:bodyPr vert="horz" wrap="square" lIns="68580" tIns="34290" rIns="68580" bIns="34290" anchor="t" anchorCtr="0"/>
          <a:lstStyle/>
          <a:p>
            <a:pPr marL="0" indent="0" eaLnBrk="1" hangingPunct="1"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当时的中国处于一种怎样的局面，用一个词来形词？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6979" name="AutoShape 5" descr="u=1268797528,3109755249&amp;fm=26&amp;gp=0"/>
          <p:cNvSpPr>
            <a:spLocks noChangeAspect="1"/>
          </p:cNvSpPr>
          <p:nvPr/>
        </p:nvSpPr>
        <p:spPr>
          <a:xfrm>
            <a:off x="4457700" y="2457768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buFontTx/>
            </a:pPr>
            <a:endParaRPr lang="zh-CN" altLang="zh-CN" sz="1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" name="图片 1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3350" y="4505643"/>
            <a:ext cx="464344" cy="46434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275965" y="59055"/>
            <a:ext cx="223213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军阀割据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11505" y="1011555"/>
            <a:ext cx="7425690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3000"/>
              </a:spcAft>
            </a:pPr>
            <a:r>
              <a:rPr lang="zh-CN" altLang="zh-CN" sz="3600" b="1" dirty="0" smtClean="0">
                <a:solidFill>
                  <a:srgbClr val="002060"/>
                </a:solidFill>
                <a:ea typeface="黑体" panose="02010609060101010101" pitchFamily="49" charset="-122"/>
              </a:rPr>
              <a:t>问题</a:t>
            </a:r>
            <a:r>
              <a:rPr lang="zh-CN" altLang="zh-CN" sz="3600" b="1" dirty="0">
                <a:solidFill>
                  <a:srgbClr val="002060"/>
                </a:solidFill>
                <a:ea typeface="黑体" panose="02010609060101010101" pitchFamily="49" charset="-122"/>
              </a:rPr>
              <a:t>探究</a:t>
            </a:r>
            <a:endParaRPr lang="zh-CN" altLang="zh-CN" sz="5400" b="1" dirty="0">
              <a:solidFill>
                <a:srgbClr val="002060"/>
              </a:solidFill>
              <a:ea typeface="黑体" panose="02010609060101010101" pitchFamily="49" charset="-122"/>
            </a:endParaRPr>
          </a:p>
          <a:p>
            <a:pPr indent="720090">
              <a:lnSpc>
                <a:spcPct val="150000"/>
              </a:lnSpc>
            </a:pPr>
            <a:r>
              <a:rPr lang="zh-CN" altLang="en-US" sz="3600" dirty="0">
                <a:solidFill>
                  <a:srgbClr val="002060"/>
                </a:solidFill>
                <a:ea typeface="黑体" panose="02010609060101010101" pitchFamily="49" charset="-122"/>
              </a:rPr>
              <a:t>根据以下图片、表格和材料探究军阀混战给中国带来什么影响？</a:t>
            </a:r>
            <a:endParaRPr lang="zh-CN" altLang="en-US" sz="3600" dirty="0">
              <a:solidFill>
                <a:srgbClr val="002060"/>
              </a:solidFill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割据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28" y="-10629"/>
            <a:ext cx="4011013" cy="25903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012442" y="9844"/>
            <a:ext cx="5131557" cy="2554545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    1917年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至1918年间段祺瑞政府和日本签订的一系列公开和秘密借款的总称。 段祺瑞政府通过西原龟三向日本借了一系列款项，其中最大的八次借款总额达1.45亿日元，这笔外债就叫“西原借款”。为取得这笔款项，段祺瑞把东北的修筑铁路，砍伐森林和采矿等一系列中国主权，出卖给日本，为日本后来全面侵占东北埋下隐患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</p:txBody>
      </p:sp>
      <p:pic>
        <p:nvPicPr>
          <p:cNvPr id="2" name="图片 1" descr="百姓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9" y="2579745"/>
            <a:ext cx="4011013" cy="2575503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/>
        </p:nvGraphicFramePr>
        <p:xfrm>
          <a:off x="4011929" y="2579370"/>
          <a:ext cx="5132070" cy="25641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10690"/>
                <a:gridCol w="1710690"/>
                <a:gridCol w="1710690"/>
              </a:tblGrid>
              <a:tr h="427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75" dirty="0" smtClean="0">
                          <a:solidFill>
                            <a:schemeClr val="tx1"/>
                          </a:solidFill>
                        </a:rPr>
                        <a:t>类 别</a:t>
                      </a:r>
                      <a:endParaRPr lang="zh-CN" altLang="en-US" sz="2175" b="0" dirty="0">
                        <a:solidFill>
                          <a:schemeClr val="tx1"/>
                        </a:solidFill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2175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时 间</a:t>
                      </a:r>
                      <a:endParaRPr lang="zh-CN" altLang="en-US" sz="2175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CN" altLang="en-US" sz="2175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后 果</a:t>
                      </a:r>
                      <a:endParaRPr lang="zh-CN" altLang="en-US" sz="2175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573" marR="51573" marT="25786" marB="25786" anchor="ctr"/>
                </a:tc>
              </a:tr>
              <a:tr h="427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75" dirty="0"/>
                        <a:t>农户</a:t>
                      </a:r>
                      <a:endParaRPr lang="zh-CN" altLang="en-US" sz="2175" b="0" dirty="0"/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75" dirty="0"/>
                        <a:t>1914-1918</a:t>
                      </a:r>
                      <a:r>
                        <a:rPr lang="zh-CN" altLang="en-US" sz="1875" dirty="0"/>
                        <a:t>年</a:t>
                      </a:r>
                      <a:endParaRPr lang="zh-CN" altLang="en-US" sz="1875" b="0" dirty="0"/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减少</a:t>
                      </a:r>
                      <a:r>
                        <a:rPr lang="en-US" altLang="zh-CN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1500</a:t>
                      </a: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多万户</a:t>
                      </a:r>
                      <a:endParaRPr lang="zh-CN" altLang="en-US" sz="1575" b="0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573" marR="51573" marT="25786" marB="25786" anchor="ctr"/>
                </a:tc>
              </a:tr>
              <a:tr h="427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75" dirty="0"/>
                        <a:t>耕地</a:t>
                      </a:r>
                      <a:endParaRPr lang="zh-CN" altLang="en-US" sz="2175" dirty="0">
                        <a:solidFill>
                          <a:schemeClr val="bg1"/>
                        </a:solidFill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75" dirty="0">
                          <a:sym typeface="+mn-ea"/>
                        </a:rPr>
                        <a:t>1914-1918</a:t>
                      </a:r>
                      <a:r>
                        <a:rPr lang="zh-CN" altLang="en-US" sz="1875" dirty="0">
                          <a:sym typeface="+mn-ea"/>
                        </a:rPr>
                        <a:t>年</a:t>
                      </a:r>
                      <a:endParaRPr lang="zh-CN" altLang="en-US" sz="1875" dirty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减少</a:t>
                      </a:r>
                      <a:r>
                        <a:rPr lang="en-US" altLang="zh-CN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2600</a:t>
                      </a: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多万亩</a:t>
                      </a:r>
                      <a:endParaRPr lang="zh-CN" altLang="en-US" sz="1575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573" marR="51573" marT="25786" marB="25786" anchor="ctr"/>
                </a:tc>
              </a:tr>
              <a:tr h="427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75" dirty="0"/>
                        <a:t>荒地</a:t>
                      </a:r>
                      <a:endParaRPr lang="zh-CN" altLang="en-US" sz="2175" dirty="0">
                        <a:solidFill>
                          <a:schemeClr val="bg1"/>
                        </a:solidFill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75" dirty="0">
                          <a:sym typeface="+mn-ea"/>
                        </a:rPr>
                        <a:t>1914-1918</a:t>
                      </a:r>
                      <a:r>
                        <a:rPr lang="zh-CN" altLang="en-US" sz="1875" dirty="0">
                          <a:sym typeface="+mn-ea"/>
                        </a:rPr>
                        <a:t>年</a:t>
                      </a:r>
                      <a:endParaRPr lang="zh-CN" altLang="en-US" sz="1875" dirty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增加</a:t>
                      </a:r>
                      <a:r>
                        <a:rPr lang="en-US" altLang="zh-CN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4900</a:t>
                      </a: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多万亩</a:t>
                      </a:r>
                      <a:endParaRPr lang="zh-CN" altLang="en-US" sz="1575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573" marR="51573" marT="25786" marB="25786" anchor="ctr"/>
                </a:tc>
              </a:tr>
              <a:tr h="427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75" dirty="0"/>
                        <a:t>陆军</a:t>
                      </a:r>
                      <a:endParaRPr lang="zh-CN" altLang="en-US" sz="2175" dirty="0">
                        <a:solidFill>
                          <a:schemeClr val="bg1"/>
                        </a:solidFill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75" dirty="0">
                          <a:sym typeface="+mn-ea"/>
                        </a:rPr>
                        <a:t>1914-1919</a:t>
                      </a:r>
                      <a:r>
                        <a:rPr lang="zh-CN" altLang="en-US" sz="1875" dirty="0">
                          <a:sym typeface="+mn-ea"/>
                        </a:rPr>
                        <a:t>年</a:t>
                      </a:r>
                      <a:endParaRPr lang="zh-CN" altLang="en-US" sz="1875" dirty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增加</a:t>
                      </a:r>
                      <a:r>
                        <a:rPr lang="en-US" altLang="zh-CN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92</a:t>
                      </a: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万多人</a:t>
                      </a:r>
                      <a:endParaRPr lang="zh-CN" altLang="en-US" sz="1575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573" marR="51573" marT="25786" marB="25786" anchor="ctr"/>
                </a:tc>
              </a:tr>
              <a:tr h="4273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75" dirty="0"/>
                        <a:t>军费</a:t>
                      </a:r>
                      <a:endParaRPr lang="zh-CN" altLang="en-US" sz="2175" dirty="0">
                        <a:solidFill>
                          <a:schemeClr val="bg1"/>
                        </a:solidFill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75" dirty="0">
                          <a:sym typeface="+mn-ea"/>
                        </a:rPr>
                        <a:t>1916-1918</a:t>
                      </a:r>
                      <a:r>
                        <a:rPr lang="zh-CN" altLang="en-US" sz="1875" dirty="0">
                          <a:sym typeface="+mn-ea"/>
                        </a:rPr>
                        <a:t>年</a:t>
                      </a:r>
                      <a:endParaRPr lang="zh-CN" altLang="en-US" sz="1875" dirty="0">
                        <a:solidFill>
                          <a:schemeClr val="bg1"/>
                        </a:solidFill>
                        <a:sym typeface="+mn-ea"/>
                      </a:endParaRPr>
                    </a:p>
                  </a:txBody>
                  <a:tcPr marL="51573" marR="51573" marT="25786" marB="25786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增加</a:t>
                      </a:r>
                      <a:r>
                        <a:rPr lang="en-US" altLang="zh-CN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5000</a:t>
                      </a:r>
                      <a:r>
                        <a:rPr lang="zh-CN" altLang="en-US" sz="1575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多万元</a:t>
                      </a:r>
                      <a:endParaRPr lang="zh-CN" altLang="en-US" sz="1575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1573" marR="51573" marT="25786" marB="25786" anchor="ctr"/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示 4"/>
          <p:cNvGraphicFramePr/>
          <p:nvPr/>
        </p:nvGraphicFramePr>
        <p:xfrm>
          <a:off x="1585416" y="91879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3" name="爆炸形 2 12"/>
          <p:cNvSpPr/>
          <p:nvPr/>
        </p:nvSpPr>
        <p:spPr>
          <a:xfrm>
            <a:off x="5147136" y="1146732"/>
            <a:ext cx="4495800" cy="1478159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dirty="0">
                <a:solidFill>
                  <a:srgbClr val="FFFF00"/>
                </a:solidFill>
              </a:rPr>
              <a:t>动乱灾难</a:t>
            </a:r>
            <a:endParaRPr lang="zh-CN" altLang="en-US" sz="2700" b="1" dirty="0">
              <a:solidFill>
                <a:srgbClr val="FFFF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55776" y="31253"/>
            <a:ext cx="3670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军阀混战的影响</a:t>
            </a:r>
            <a:endParaRPr lang="zh-CN" altLang="en-US" sz="36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左大括号 5"/>
          <p:cNvSpPr/>
          <p:nvPr/>
        </p:nvSpPr>
        <p:spPr>
          <a:xfrm rot="16200000">
            <a:off x="3173771" y="868216"/>
            <a:ext cx="258605" cy="5717786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7" name="左大括号 6"/>
          <p:cNvSpPr/>
          <p:nvPr/>
        </p:nvSpPr>
        <p:spPr>
          <a:xfrm rot="16200000">
            <a:off x="7076121" y="2745066"/>
            <a:ext cx="259799" cy="196527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4" name="文本框 3"/>
          <p:cNvSpPr txBox="1"/>
          <p:nvPr/>
        </p:nvSpPr>
        <p:spPr>
          <a:xfrm>
            <a:off x="2080300" y="3995001"/>
            <a:ext cx="244554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ea typeface="黑体" panose="02010609060101010101" pitchFamily="49" charset="-122"/>
              </a:rPr>
              <a:t>袁世凯统治时期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8265" y="4007951"/>
            <a:ext cx="2175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ea typeface="黑体" panose="02010609060101010101" pitchFamily="49" charset="-122"/>
              </a:rPr>
              <a:t>军阀割据时期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09119" y="99444"/>
            <a:ext cx="4233450" cy="8528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950" dirty="0">
                <a:latin typeface="Arial" panose="020B0604020202020204" pitchFamily="34" charset="0"/>
                <a:ea typeface="黑体" panose="02010609060101010101" pitchFamily="49" charset="-122"/>
              </a:rPr>
              <a:t>北洋军阀统治</a:t>
            </a:r>
            <a:endParaRPr lang="zh-CN" altLang="en-US" sz="495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0" b="8885"/>
          <a:stretch>
            <a:fillRect/>
          </a:stretch>
        </p:blipFill>
        <p:spPr bwMode="auto">
          <a:xfrm>
            <a:off x="101129" y="952249"/>
            <a:ext cx="8804037" cy="2599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爆炸形 2 11"/>
          <p:cNvSpPr/>
          <p:nvPr/>
        </p:nvSpPr>
        <p:spPr>
          <a:xfrm>
            <a:off x="533876" y="1358106"/>
            <a:ext cx="5113973" cy="112680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/>
              <a:t>独裁复辟</a:t>
            </a:r>
            <a:endParaRPr lang="zh-CN" altLang="en-US" sz="2700"/>
          </a:p>
        </p:txBody>
      </p:sp>
      <p:sp>
        <p:nvSpPr>
          <p:cNvPr id="48" name="文本框 7"/>
          <p:cNvSpPr txBox="1"/>
          <p:nvPr/>
        </p:nvSpPr>
        <p:spPr>
          <a:xfrm>
            <a:off x="6950084" y="1055619"/>
            <a:ext cx="486480" cy="2087097"/>
          </a:xfrm>
          <a:prstGeom prst="rect">
            <a:avLst/>
          </a:prstGeom>
          <a:solidFill>
            <a:schemeClr val="accent1"/>
          </a:solidFill>
        </p:spPr>
        <p:txBody>
          <a:bodyPr vert="eaVert" wrap="square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1950" dirty="0" smtClean="0">
                <a:solidFill>
                  <a:srgbClr val="FFFFFF"/>
                </a:solidFill>
                <a:ea typeface="黑体" panose="02010609060101010101" pitchFamily="49" charset="-122"/>
              </a:rPr>
              <a:t>军阀混战</a:t>
            </a:r>
            <a:endParaRPr lang="zh-CN" altLang="en-US" sz="1950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爆炸形 2 12"/>
          <p:cNvSpPr/>
          <p:nvPr/>
        </p:nvSpPr>
        <p:spPr>
          <a:xfrm>
            <a:off x="5341620" y="1375251"/>
            <a:ext cx="4495800" cy="1126808"/>
          </a:xfrm>
          <a:prstGeom prst="irregularSeal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dirty="0"/>
              <a:t>动乱灾难</a:t>
            </a:r>
            <a:endParaRPr lang="zh-CN" altLang="en-US" sz="2700" dirty="0"/>
          </a:p>
        </p:txBody>
      </p:sp>
      <p:sp>
        <p:nvSpPr>
          <p:cNvPr id="46" name="文本框 24"/>
          <p:cNvSpPr txBox="1"/>
          <p:nvPr/>
        </p:nvSpPr>
        <p:spPr>
          <a:xfrm>
            <a:off x="-11467" y="3288486"/>
            <a:ext cx="587693" cy="31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5" b="1" dirty="0">
                <a:ea typeface="黑体" panose="02010609060101010101" pitchFamily="49" charset="-122"/>
              </a:rPr>
              <a:t>1912</a:t>
            </a:r>
            <a:endParaRPr lang="en-US" altLang="zh-CN" sz="1425" b="1" dirty="0">
              <a:ea typeface="黑体" panose="02010609060101010101" pitchFamily="49" charset="-122"/>
            </a:endParaRPr>
          </a:p>
        </p:txBody>
      </p:sp>
      <p:sp>
        <p:nvSpPr>
          <p:cNvPr id="47" name="文本框 42"/>
          <p:cNvSpPr txBox="1"/>
          <p:nvPr/>
        </p:nvSpPr>
        <p:spPr>
          <a:xfrm>
            <a:off x="7861112" y="3288486"/>
            <a:ext cx="599320" cy="309320"/>
          </a:xfrm>
          <a:prstGeom prst="rect">
            <a:avLst/>
          </a:prstGeom>
          <a:noFill/>
          <a:ln w="603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altLang="zh-CN" sz="100" dirty="0"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"/>
          <p:cNvGrpSpPr/>
          <p:nvPr>
            <p:custDataLst>
              <p:tags r:id="rId1"/>
            </p:custDataLst>
          </p:nvPr>
        </p:nvGrpSpPr>
        <p:grpSpPr>
          <a:xfrm>
            <a:off x="3454701" y="870798"/>
            <a:ext cx="2274789" cy="541234"/>
            <a:chOff x="2586038" y="765175"/>
            <a:chExt cx="4043362" cy="962025"/>
          </a:xfrm>
        </p:grpSpPr>
        <p:sp>
          <p:nvSpPr>
            <p:cNvPr id="8" name="Freeform 5"/>
            <p:cNvSpPr/>
            <p:nvPr>
              <p:custDataLst>
                <p:tags r:id="rId2"/>
              </p:custDataLst>
            </p:nvPr>
          </p:nvSpPr>
          <p:spPr bwMode="auto">
            <a:xfrm>
              <a:off x="3700463" y="1412875"/>
              <a:ext cx="1744662" cy="314325"/>
            </a:xfrm>
            <a:custGeom>
              <a:avLst/>
              <a:gdLst>
                <a:gd name="T0" fmla="*/ 62 w 1378"/>
                <a:gd name="T1" fmla="*/ 100 h 248"/>
                <a:gd name="T2" fmla="*/ 380 w 1378"/>
                <a:gd name="T3" fmla="*/ 44 h 248"/>
                <a:gd name="T4" fmla="*/ 422 w 1378"/>
                <a:gd name="T5" fmla="*/ 116 h 248"/>
                <a:gd name="T6" fmla="*/ 400 w 1378"/>
                <a:gd name="T7" fmla="*/ 98 h 248"/>
                <a:gd name="T8" fmla="*/ 406 w 1378"/>
                <a:gd name="T9" fmla="*/ 132 h 248"/>
                <a:gd name="T10" fmla="*/ 428 w 1378"/>
                <a:gd name="T11" fmla="*/ 90 h 248"/>
                <a:gd name="T12" fmla="*/ 492 w 1378"/>
                <a:gd name="T13" fmla="*/ 24 h 248"/>
                <a:gd name="T14" fmla="*/ 642 w 1378"/>
                <a:gd name="T15" fmla="*/ 58 h 248"/>
                <a:gd name="T16" fmla="*/ 548 w 1378"/>
                <a:gd name="T17" fmla="*/ 84 h 248"/>
                <a:gd name="T18" fmla="*/ 474 w 1378"/>
                <a:gd name="T19" fmla="*/ 178 h 248"/>
                <a:gd name="T20" fmla="*/ 606 w 1378"/>
                <a:gd name="T21" fmla="*/ 248 h 248"/>
                <a:gd name="T22" fmla="*/ 772 w 1378"/>
                <a:gd name="T23" fmla="*/ 248 h 248"/>
                <a:gd name="T24" fmla="*/ 904 w 1378"/>
                <a:gd name="T25" fmla="*/ 178 h 248"/>
                <a:gd name="T26" fmla="*/ 830 w 1378"/>
                <a:gd name="T27" fmla="*/ 84 h 248"/>
                <a:gd name="T28" fmla="*/ 736 w 1378"/>
                <a:gd name="T29" fmla="*/ 58 h 248"/>
                <a:gd name="T30" fmla="*/ 886 w 1378"/>
                <a:gd name="T31" fmla="*/ 24 h 248"/>
                <a:gd name="T32" fmla="*/ 950 w 1378"/>
                <a:gd name="T33" fmla="*/ 90 h 248"/>
                <a:gd name="T34" fmla="*/ 972 w 1378"/>
                <a:gd name="T35" fmla="*/ 132 h 248"/>
                <a:gd name="T36" fmla="*/ 980 w 1378"/>
                <a:gd name="T37" fmla="*/ 98 h 248"/>
                <a:gd name="T38" fmla="*/ 956 w 1378"/>
                <a:gd name="T39" fmla="*/ 120 h 248"/>
                <a:gd name="T40" fmla="*/ 996 w 1378"/>
                <a:gd name="T41" fmla="*/ 44 h 248"/>
                <a:gd name="T42" fmla="*/ 1316 w 1378"/>
                <a:gd name="T43" fmla="*/ 100 h 248"/>
                <a:gd name="T44" fmla="*/ 1376 w 1378"/>
                <a:gd name="T45" fmla="*/ 56 h 248"/>
                <a:gd name="T46" fmla="*/ 1226 w 1378"/>
                <a:gd name="T47" fmla="*/ 2 h 248"/>
                <a:gd name="T48" fmla="*/ 968 w 1378"/>
                <a:gd name="T49" fmla="*/ 20 h 248"/>
                <a:gd name="T50" fmla="*/ 744 w 1378"/>
                <a:gd name="T51" fmla="*/ 8 h 248"/>
                <a:gd name="T52" fmla="*/ 594 w 1378"/>
                <a:gd name="T53" fmla="*/ 2 h 248"/>
                <a:gd name="T54" fmla="*/ 372 w 1378"/>
                <a:gd name="T55" fmla="*/ 30 h 248"/>
                <a:gd name="T56" fmla="*/ 100 w 1378"/>
                <a:gd name="T57" fmla="*/ 8 h 248"/>
                <a:gd name="T58" fmla="*/ 0 w 1378"/>
                <a:gd name="T59" fmla="*/ 62 h 248"/>
                <a:gd name="T60" fmla="*/ 1198 w 1378"/>
                <a:gd name="T61" fmla="*/ 4 h 248"/>
                <a:gd name="T62" fmla="*/ 1368 w 1378"/>
                <a:gd name="T63" fmla="*/ 42 h 248"/>
                <a:gd name="T64" fmla="*/ 1350 w 1378"/>
                <a:gd name="T65" fmla="*/ 90 h 248"/>
                <a:gd name="T66" fmla="*/ 1080 w 1378"/>
                <a:gd name="T67" fmla="*/ 52 h 248"/>
                <a:gd name="T68" fmla="*/ 760 w 1378"/>
                <a:gd name="T69" fmla="*/ 182 h 248"/>
                <a:gd name="T70" fmla="*/ 788 w 1378"/>
                <a:gd name="T71" fmla="*/ 100 h 248"/>
                <a:gd name="T72" fmla="*/ 898 w 1378"/>
                <a:gd name="T73" fmla="*/ 152 h 248"/>
                <a:gd name="T74" fmla="*/ 846 w 1378"/>
                <a:gd name="T75" fmla="*/ 230 h 248"/>
                <a:gd name="T76" fmla="*/ 614 w 1378"/>
                <a:gd name="T77" fmla="*/ 102 h 248"/>
                <a:gd name="T78" fmla="*/ 626 w 1378"/>
                <a:gd name="T79" fmla="*/ 196 h 248"/>
                <a:gd name="T80" fmla="*/ 606 w 1378"/>
                <a:gd name="T81" fmla="*/ 244 h 248"/>
                <a:gd name="T82" fmla="*/ 480 w 1378"/>
                <a:gd name="T83" fmla="*/ 178 h 248"/>
                <a:gd name="T84" fmla="*/ 550 w 1378"/>
                <a:gd name="T85" fmla="*/ 102 h 248"/>
                <a:gd name="T86" fmla="*/ 726 w 1378"/>
                <a:gd name="T87" fmla="*/ 60 h 248"/>
                <a:gd name="T88" fmla="*/ 708 w 1378"/>
                <a:gd name="T89" fmla="*/ 134 h 248"/>
                <a:gd name="T90" fmla="*/ 732 w 1378"/>
                <a:gd name="T91" fmla="*/ 178 h 248"/>
                <a:gd name="T92" fmla="*/ 752 w 1378"/>
                <a:gd name="T93" fmla="*/ 166 h 248"/>
                <a:gd name="T94" fmla="*/ 724 w 1378"/>
                <a:gd name="T95" fmla="*/ 148 h 248"/>
                <a:gd name="T96" fmla="*/ 710 w 1378"/>
                <a:gd name="T97" fmla="*/ 152 h 248"/>
                <a:gd name="T98" fmla="*/ 760 w 1378"/>
                <a:gd name="T99" fmla="*/ 102 h 248"/>
                <a:gd name="T100" fmla="*/ 736 w 1378"/>
                <a:gd name="T101" fmla="*/ 206 h 248"/>
                <a:gd name="T102" fmla="*/ 622 w 1378"/>
                <a:gd name="T103" fmla="*/ 182 h 248"/>
                <a:gd name="T104" fmla="*/ 644 w 1378"/>
                <a:gd name="T105" fmla="*/ 112 h 248"/>
                <a:gd name="T106" fmla="*/ 662 w 1378"/>
                <a:gd name="T107" fmla="*/ 164 h 248"/>
                <a:gd name="T108" fmla="*/ 642 w 1378"/>
                <a:gd name="T109" fmla="*/ 144 h 248"/>
                <a:gd name="T110" fmla="*/ 638 w 1378"/>
                <a:gd name="T111" fmla="*/ 176 h 248"/>
                <a:gd name="T112" fmla="*/ 652 w 1378"/>
                <a:gd name="T113" fmla="*/ 176 h 248"/>
                <a:gd name="T114" fmla="*/ 658 w 1378"/>
                <a:gd name="T115" fmla="*/ 110 h 248"/>
                <a:gd name="T116" fmla="*/ 688 w 1378"/>
                <a:gd name="T117" fmla="*/ 40 h 248"/>
                <a:gd name="T118" fmla="*/ 76 w 1378"/>
                <a:gd name="T119" fmla="*/ 14 h 248"/>
                <a:gd name="T120" fmla="*/ 290 w 1378"/>
                <a:gd name="T121" fmla="*/ 12 h 248"/>
                <a:gd name="T122" fmla="*/ 122 w 1378"/>
                <a:gd name="T123" fmla="*/ 96 h 248"/>
                <a:gd name="T124" fmla="*/ 4 w 1378"/>
                <a:gd name="T125" fmla="*/ 6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8" h="248">
                  <a:moveTo>
                    <a:pt x="0" y="62"/>
                  </a:moveTo>
                  <a:lnTo>
                    <a:pt x="0" y="62"/>
                  </a:lnTo>
                  <a:lnTo>
                    <a:pt x="2" y="70"/>
                  </a:lnTo>
                  <a:lnTo>
                    <a:pt x="4" y="76"/>
                  </a:lnTo>
                  <a:lnTo>
                    <a:pt x="8" y="80"/>
                  </a:lnTo>
                  <a:lnTo>
                    <a:pt x="12" y="86"/>
                  </a:lnTo>
                  <a:lnTo>
                    <a:pt x="26" y="92"/>
                  </a:lnTo>
                  <a:lnTo>
                    <a:pt x="42" y="98"/>
                  </a:lnTo>
                  <a:lnTo>
                    <a:pt x="62" y="100"/>
                  </a:lnTo>
                  <a:lnTo>
                    <a:pt x="82" y="102"/>
                  </a:lnTo>
                  <a:lnTo>
                    <a:pt x="124" y="100"/>
                  </a:lnTo>
                  <a:lnTo>
                    <a:pt x="124" y="100"/>
                  </a:lnTo>
                  <a:lnTo>
                    <a:pt x="152" y="96"/>
                  </a:lnTo>
                  <a:lnTo>
                    <a:pt x="184" y="92"/>
                  </a:lnTo>
                  <a:lnTo>
                    <a:pt x="246" y="78"/>
                  </a:lnTo>
                  <a:lnTo>
                    <a:pt x="312" y="60"/>
                  </a:lnTo>
                  <a:lnTo>
                    <a:pt x="380" y="44"/>
                  </a:lnTo>
                  <a:lnTo>
                    <a:pt x="380" y="44"/>
                  </a:lnTo>
                  <a:lnTo>
                    <a:pt x="398" y="54"/>
                  </a:lnTo>
                  <a:lnTo>
                    <a:pt x="412" y="68"/>
                  </a:lnTo>
                  <a:lnTo>
                    <a:pt x="418" y="76"/>
                  </a:lnTo>
                  <a:lnTo>
                    <a:pt x="422" y="84"/>
                  </a:lnTo>
                  <a:lnTo>
                    <a:pt x="424" y="90"/>
                  </a:lnTo>
                  <a:lnTo>
                    <a:pt x="426" y="100"/>
                  </a:lnTo>
                  <a:lnTo>
                    <a:pt x="426" y="100"/>
                  </a:lnTo>
                  <a:lnTo>
                    <a:pt x="426" y="108"/>
                  </a:lnTo>
                  <a:lnTo>
                    <a:pt x="422" y="116"/>
                  </a:lnTo>
                  <a:lnTo>
                    <a:pt x="422" y="116"/>
                  </a:lnTo>
                  <a:lnTo>
                    <a:pt x="422" y="114"/>
                  </a:lnTo>
                  <a:lnTo>
                    <a:pt x="422" y="114"/>
                  </a:lnTo>
                  <a:lnTo>
                    <a:pt x="422" y="108"/>
                  </a:lnTo>
                  <a:lnTo>
                    <a:pt x="418" y="102"/>
                  </a:lnTo>
                  <a:lnTo>
                    <a:pt x="412" y="98"/>
                  </a:lnTo>
                  <a:lnTo>
                    <a:pt x="406" y="96"/>
                  </a:lnTo>
                  <a:lnTo>
                    <a:pt x="406" y="96"/>
                  </a:lnTo>
                  <a:lnTo>
                    <a:pt x="400" y="98"/>
                  </a:lnTo>
                  <a:lnTo>
                    <a:pt x="394" y="102"/>
                  </a:lnTo>
                  <a:lnTo>
                    <a:pt x="390" y="108"/>
                  </a:lnTo>
                  <a:lnTo>
                    <a:pt x="388" y="114"/>
                  </a:lnTo>
                  <a:lnTo>
                    <a:pt x="388" y="114"/>
                  </a:lnTo>
                  <a:lnTo>
                    <a:pt x="390" y="120"/>
                  </a:lnTo>
                  <a:lnTo>
                    <a:pt x="394" y="126"/>
                  </a:lnTo>
                  <a:lnTo>
                    <a:pt x="400" y="130"/>
                  </a:lnTo>
                  <a:lnTo>
                    <a:pt x="406" y="132"/>
                  </a:lnTo>
                  <a:lnTo>
                    <a:pt x="406" y="132"/>
                  </a:lnTo>
                  <a:lnTo>
                    <a:pt x="412" y="130"/>
                  </a:lnTo>
                  <a:lnTo>
                    <a:pt x="416" y="128"/>
                  </a:lnTo>
                  <a:lnTo>
                    <a:pt x="416" y="128"/>
                  </a:lnTo>
                  <a:lnTo>
                    <a:pt x="422" y="124"/>
                  </a:lnTo>
                  <a:lnTo>
                    <a:pt x="426" y="118"/>
                  </a:lnTo>
                  <a:lnTo>
                    <a:pt x="428" y="108"/>
                  </a:lnTo>
                  <a:lnTo>
                    <a:pt x="430" y="98"/>
                  </a:lnTo>
                  <a:lnTo>
                    <a:pt x="430" y="98"/>
                  </a:lnTo>
                  <a:lnTo>
                    <a:pt x="428" y="90"/>
                  </a:lnTo>
                  <a:lnTo>
                    <a:pt x="426" y="82"/>
                  </a:lnTo>
                  <a:lnTo>
                    <a:pt x="422" y="76"/>
                  </a:lnTo>
                  <a:lnTo>
                    <a:pt x="416" y="68"/>
                  </a:lnTo>
                  <a:lnTo>
                    <a:pt x="402" y="54"/>
                  </a:lnTo>
                  <a:lnTo>
                    <a:pt x="386" y="42"/>
                  </a:lnTo>
                  <a:lnTo>
                    <a:pt x="386" y="42"/>
                  </a:lnTo>
                  <a:lnTo>
                    <a:pt x="420" y="34"/>
                  </a:lnTo>
                  <a:lnTo>
                    <a:pt x="456" y="28"/>
                  </a:lnTo>
                  <a:lnTo>
                    <a:pt x="492" y="24"/>
                  </a:lnTo>
                  <a:lnTo>
                    <a:pt x="528" y="20"/>
                  </a:lnTo>
                  <a:lnTo>
                    <a:pt x="528" y="20"/>
                  </a:lnTo>
                  <a:lnTo>
                    <a:pt x="566" y="18"/>
                  </a:lnTo>
                  <a:lnTo>
                    <a:pt x="604" y="20"/>
                  </a:lnTo>
                  <a:lnTo>
                    <a:pt x="640" y="26"/>
                  </a:lnTo>
                  <a:lnTo>
                    <a:pt x="674" y="34"/>
                  </a:lnTo>
                  <a:lnTo>
                    <a:pt x="674" y="34"/>
                  </a:lnTo>
                  <a:lnTo>
                    <a:pt x="656" y="46"/>
                  </a:lnTo>
                  <a:lnTo>
                    <a:pt x="642" y="58"/>
                  </a:lnTo>
                  <a:lnTo>
                    <a:pt x="630" y="72"/>
                  </a:lnTo>
                  <a:lnTo>
                    <a:pt x="620" y="86"/>
                  </a:lnTo>
                  <a:lnTo>
                    <a:pt x="620" y="86"/>
                  </a:lnTo>
                  <a:lnTo>
                    <a:pt x="608" y="84"/>
                  </a:lnTo>
                  <a:lnTo>
                    <a:pt x="594" y="82"/>
                  </a:lnTo>
                  <a:lnTo>
                    <a:pt x="582" y="80"/>
                  </a:lnTo>
                  <a:lnTo>
                    <a:pt x="568" y="80"/>
                  </a:lnTo>
                  <a:lnTo>
                    <a:pt x="568" y="80"/>
                  </a:lnTo>
                  <a:lnTo>
                    <a:pt x="548" y="84"/>
                  </a:lnTo>
                  <a:lnTo>
                    <a:pt x="530" y="90"/>
                  </a:lnTo>
                  <a:lnTo>
                    <a:pt x="514" y="98"/>
                  </a:lnTo>
                  <a:lnTo>
                    <a:pt x="498" y="108"/>
                  </a:lnTo>
                  <a:lnTo>
                    <a:pt x="486" y="120"/>
                  </a:lnTo>
                  <a:lnTo>
                    <a:pt x="478" y="134"/>
                  </a:lnTo>
                  <a:lnTo>
                    <a:pt x="472" y="150"/>
                  </a:lnTo>
                  <a:lnTo>
                    <a:pt x="472" y="168"/>
                  </a:lnTo>
                  <a:lnTo>
                    <a:pt x="472" y="168"/>
                  </a:lnTo>
                  <a:lnTo>
                    <a:pt x="474" y="178"/>
                  </a:lnTo>
                  <a:lnTo>
                    <a:pt x="476" y="188"/>
                  </a:lnTo>
                  <a:lnTo>
                    <a:pt x="482" y="198"/>
                  </a:lnTo>
                  <a:lnTo>
                    <a:pt x="488" y="206"/>
                  </a:lnTo>
                  <a:lnTo>
                    <a:pt x="496" y="214"/>
                  </a:lnTo>
                  <a:lnTo>
                    <a:pt x="506" y="222"/>
                  </a:lnTo>
                  <a:lnTo>
                    <a:pt x="526" y="232"/>
                  </a:lnTo>
                  <a:lnTo>
                    <a:pt x="552" y="240"/>
                  </a:lnTo>
                  <a:lnTo>
                    <a:pt x="578" y="246"/>
                  </a:lnTo>
                  <a:lnTo>
                    <a:pt x="606" y="248"/>
                  </a:lnTo>
                  <a:lnTo>
                    <a:pt x="634" y="248"/>
                  </a:lnTo>
                  <a:lnTo>
                    <a:pt x="634" y="248"/>
                  </a:lnTo>
                  <a:lnTo>
                    <a:pt x="662" y="244"/>
                  </a:lnTo>
                  <a:lnTo>
                    <a:pt x="688" y="238"/>
                  </a:lnTo>
                  <a:lnTo>
                    <a:pt x="688" y="238"/>
                  </a:lnTo>
                  <a:lnTo>
                    <a:pt x="716" y="244"/>
                  </a:lnTo>
                  <a:lnTo>
                    <a:pt x="744" y="248"/>
                  </a:lnTo>
                  <a:lnTo>
                    <a:pt x="744" y="248"/>
                  </a:lnTo>
                  <a:lnTo>
                    <a:pt x="772" y="248"/>
                  </a:lnTo>
                  <a:lnTo>
                    <a:pt x="800" y="246"/>
                  </a:lnTo>
                  <a:lnTo>
                    <a:pt x="826" y="240"/>
                  </a:lnTo>
                  <a:lnTo>
                    <a:pt x="850" y="232"/>
                  </a:lnTo>
                  <a:lnTo>
                    <a:pt x="872" y="222"/>
                  </a:lnTo>
                  <a:lnTo>
                    <a:pt x="882" y="214"/>
                  </a:lnTo>
                  <a:lnTo>
                    <a:pt x="890" y="206"/>
                  </a:lnTo>
                  <a:lnTo>
                    <a:pt x="896" y="198"/>
                  </a:lnTo>
                  <a:lnTo>
                    <a:pt x="900" y="188"/>
                  </a:lnTo>
                  <a:lnTo>
                    <a:pt x="904" y="178"/>
                  </a:lnTo>
                  <a:lnTo>
                    <a:pt x="906" y="168"/>
                  </a:lnTo>
                  <a:lnTo>
                    <a:pt x="906" y="168"/>
                  </a:lnTo>
                  <a:lnTo>
                    <a:pt x="904" y="150"/>
                  </a:lnTo>
                  <a:lnTo>
                    <a:pt x="900" y="134"/>
                  </a:lnTo>
                  <a:lnTo>
                    <a:pt x="890" y="120"/>
                  </a:lnTo>
                  <a:lnTo>
                    <a:pt x="878" y="108"/>
                  </a:lnTo>
                  <a:lnTo>
                    <a:pt x="864" y="98"/>
                  </a:lnTo>
                  <a:lnTo>
                    <a:pt x="848" y="90"/>
                  </a:lnTo>
                  <a:lnTo>
                    <a:pt x="830" y="84"/>
                  </a:lnTo>
                  <a:lnTo>
                    <a:pt x="810" y="80"/>
                  </a:lnTo>
                  <a:lnTo>
                    <a:pt x="810" y="80"/>
                  </a:lnTo>
                  <a:lnTo>
                    <a:pt x="796" y="80"/>
                  </a:lnTo>
                  <a:lnTo>
                    <a:pt x="782" y="82"/>
                  </a:lnTo>
                  <a:lnTo>
                    <a:pt x="770" y="84"/>
                  </a:lnTo>
                  <a:lnTo>
                    <a:pt x="758" y="86"/>
                  </a:lnTo>
                  <a:lnTo>
                    <a:pt x="758" y="86"/>
                  </a:lnTo>
                  <a:lnTo>
                    <a:pt x="748" y="72"/>
                  </a:lnTo>
                  <a:lnTo>
                    <a:pt x="736" y="58"/>
                  </a:lnTo>
                  <a:lnTo>
                    <a:pt x="720" y="46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38" y="26"/>
                  </a:lnTo>
                  <a:lnTo>
                    <a:pt x="774" y="20"/>
                  </a:lnTo>
                  <a:lnTo>
                    <a:pt x="812" y="18"/>
                  </a:lnTo>
                  <a:lnTo>
                    <a:pt x="850" y="20"/>
                  </a:lnTo>
                  <a:lnTo>
                    <a:pt x="850" y="20"/>
                  </a:lnTo>
                  <a:lnTo>
                    <a:pt x="886" y="24"/>
                  </a:lnTo>
                  <a:lnTo>
                    <a:pt x="922" y="28"/>
                  </a:lnTo>
                  <a:lnTo>
                    <a:pt x="958" y="34"/>
                  </a:lnTo>
                  <a:lnTo>
                    <a:pt x="992" y="42"/>
                  </a:lnTo>
                  <a:lnTo>
                    <a:pt x="992" y="42"/>
                  </a:lnTo>
                  <a:lnTo>
                    <a:pt x="974" y="54"/>
                  </a:lnTo>
                  <a:lnTo>
                    <a:pt x="960" y="68"/>
                  </a:lnTo>
                  <a:lnTo>
                    <a:pt x="956" y="76"/>
                  </a:lnTo>
                  <a:lnTo>
                    <a:pt x="952" y="82"/>
                  </a:lnTo>
                  <a:lnTo>
                    <a:pt x="950" y="90"/>
                  </a:lnTo>
                  <a:lnTo>
                    <a:pt x="948" y="98"/>
                  </a:lnTo>
                  <a:lnTo>
                    <a:pt x="948" y="98"/>
                  </a:lnTo>
                  <a:lnTo>
                    <a:pt x="948" y="110"/>
                  </a:lnTo>
                  <a:lnTo>
                    <a:pt x="952" y="118"/>
                  </a:lnTo>
                  <a:lnTo>
                    <a:pt x="958" y="126"/>
                  </a:lnTo>
                  <a:lnTo>
                    <a:pt x="964" y="128"/>
                  </a:lnTo>
                  <a:lnTo>
                    <a:pt x="964" y="128"/>
                  </a:lnTo>
                  <a:lnTo>
                    <a:pt x="968" y="130"/>
                  </a:lnTo>
                  <a:lnTo>
                    <a:pt x="972" y="132"/>
                  </a:lnTo>
                  <a:lnTo>
                    <a:pt x="972" y="132"/>
                  </a:lnTo>
                  <a:lnTo>
                    <a:pt x="980" y="130"/>
                  </a:lnTo>
                  <a:lnTo>
                    <a:pt x="984" y="126"/>
                  </a:lnTo>
                  <a:lnTo>
                    <a:pt x="988" y="120"/>
                  </a:lnTo>
                  <a:lnTo>
                    <a:pt x="990" y="114"/>
                  </a:lnTo>
                  <a:lnTo>
                    <a:pt x="990" y="114"/>
                  </a:lnTo>
                  <a:lnTo>
                    <a:pt x="988" y="108"/>
                  </a:lnTo>
                  <a:lnTo>
                    <a:pt x="984" y="102"/>
                  </a:lnTo>
                  <a:lnTo>
                    <a:pt x="980" y="98"/>
                  </a:lnTo>
                  <a:lnTo>
                    <a:pt x="972" y="96"/>
                  </a:lnTo>
                  <a:lnTo>
                    <a:pt x="972" y="96"/>
                  </a:lnTo>
                  <a:lnTo>
                    <a:pt x="966" y="98"/>
                  </a:lnTo>
                  <a:lnTo>
                    <a:pt x="960" y="102"/>
                  </a:lnTo>
                  <a:lnTo>
                    <a:pt x="956" y="108"/>
                  </a:lnTo>
                  <a:lnTo>
                    <a:pt x="956" y="114"/>
                  </a:lnTo>
                  <a:lnTo>
                    <a:pt x="956" y="114"/>
                  </a:lnTo>
                  <a:lnTo>
                    <a:pt x="956" y="120"/>
                  </a:lnTo>
                  <a:lnTo>
                    <a:pt x="956" y="120"/>
                  </a:lnTo>
                  <a:lnTo>
                    <a:pt x="952" y="110"/>
                  </a:lnTo>
                  <a:lnTo>
                    <a:pt x="952" y="100"/>
                  </a:lnTo>
                  <a:lnTo>
                    <a:pt x="952" y="100"/>
                  </a:lnTo>
                  <a:lnTo>
                    <a:pt x="952" y="90"/>
                  </a:lnTo>
                  <a:lnTo>
                    <a:pt x="956" y="84"/>
                  </a:lnTo>
                  <a:lnTo>
                    <a:pt x="960" y="76"/>
                  </a:lnTo>
                  <a:lnTo>
                    <a:pt x="964" y="68"/>
                  </a:lnTo>
                  <a:lnTo>
                    <a:pt x="978" y="54"/>
                  </a:lnTo>
                  <a:lnTo>
                    <a:pt x="996" y="44"/>
                  </a:lnTo>
                  <a:lnTo>
                    <a:pt x="996" y="44"/>
                  </a:lnTo>
                  <a:lnTo>
                    <a:pt x="1064" y="60"/>
                  </a:lnTo>
                  <a:lnTo>
                    <a:pt x="1130" y="78"/>
                  </a:lnTo>
                  <a:lnTo>
                    <a:pt x="1194" y="92"/>
                  </a:lnTo>
                  <a:lnTo>
                    <a:pt x="1224" y="96"/>
                  </a:lnTo>
                  <a:lnTo>
                    <a:pt x="1254" y="100"/>
                  </a:lnTo>
                  <a:lnTo>
                    <a:pt x="1254" y="100"/>
                  </a:lnTo>
                  <a:lnTo>
                    <a:pt x="1296" y="102"/>
                  </a:lnTo>
                  <a:lnTo>
                    <a:pt x="1316" y="100"/>
                  </a:lnTo>
                  <a:lnTo>
                    <a:pt x="1334" y="98"/>
                  </a:lnTo>
                  <a:lnTo>
                    <a:pt x="1352" y="92"/>
                  </a:lnTo>
                  <a:lnTo>
                    <a:pt x="1364" y="86"/>
                  </a:lnTo>
                  <a:lnTo>
                    <a:pt x="1370" y="80"/>
                  </a:lnTo>
                  <a:lnTo>
                    <a:pt x="1374" y="76"/>
                  </a:lnTo>
                  <a:lnTo>
                    <a:pt x="1376" y="70"/>
                  </a:lnTo>
                  <a:lnTo>
                    <a:pt x="1378" y="62"/>
                  </a:lnTo>
                  <a:lnTo>
                    <a:pt x="1378" y="62"/>
                  </a:lnTo>
                  <a:lnTo>
                    <a:pt x="1376" y="56"/>
                  </a:lnTo>
                  <a:lnTo>
                    <a:pt x="1374" y="48"/>
                  </a:lnTo>
                  <a:lnTo>
                    <a:pt x="1370" y="42"/>
                  </a:lnTo>
                  <a:lnTo>
                    <a:pt x="1364" y="36"/>
                  </a:lnTo>
                  <a:lnTo>
                    <a:pt x="1348" y="26"/>
                  </a:lnTo>
                  <a:lnTo>
                    <a:pt x="1328" y="18"/>
                  </a:lnTo>
                  <a:lnTo>
                    <a:pt x="1304" y="12"/>
                  </a:lnTo>
                  <a:lnTo>
                    <a:pt x="1278" y="8"/>
                  </a:lnTo>
                  <a:lnTo>
                    <a:pt x="1226" y="2"/>
                  </a:lnTo>
                  <a:lnTo>
                    <a:pt x="1226" y="2"/>
                  </a:lnTo>
                  <a:lnTo>
                    <a:pt x="1170" y="0"/>
                  </a:lnTo>
                  <a:lnTo>
                    <a:pt x="1140" y="2"/>
                  </a:lnTo>
                  <a:lnTo>
                    <a:pt x="1110" y="4"/>
                  </a:lnTo>
                  <a:lnTo>
                    <a:pt x="1082" y="8"/>
                  </a:lnTo>
                  <a:lnTo>
                    <a:pt x="1054" y="14"/>
                  </a:lnTo>
                  <a:lnTo>
                    <a:pt x="1030" y="20"/>
                  </a:lnTo>
                  <a:lnTo>
                    <a:pt x="1006" y="30"/>
                  </a:lnTo>
                  <a:lnTo>
                    <a:pt x="1006" y="30"/>
                  </a:lnTo>
                  <a:lnTo>
                    <a:pt x="968" y="20"/>
                  </a:lnTo>
                  <a:lnTo>
                    <a:pt x="930" y="12"/>
                  </a:lnTo>
                  <a:lnTo>
                    <a:pt x="890" y="6"/>
                  </a:lnTo>
                  <a:lnTo>
                    <a:pt x="848" y="0"/>
                  </a:lnTo>
                  <a:lnTo>
                    <a:pt x="848" y="0"/>
                  </a:lnTo>
                  <a:lnTo>
                    <a:pt x="828" y="0"/>
                  </a:lnTo>
                  <a:lnTo>
                    <a:pt x="806" y="0"/>
                  </a:lnTo>
                  <a:lnTo>
                    <a:pt x="784" y="2"/>
                  </a:lnTo>
                  <a:lnTo>
                    <a:pt x="764" y="4"/>
                  </a:lnTo>
                  <a:lnTo>
                    <a:pt x="744" y="8"/>
                  </a:lnTo>
                  <a:lnTo>
                    <a:pt x="724" y="12"/>
                  </a:lnTo>
                  <a:lnTo>
                    <a:pt x="706" y="18"/>
                  </a:lnTo>
                  <a:lnTo>
                    <a:pt x="688" y="26"/>
                  </a:lnTo>
                  <a:lnTo>
                    <a:pt x="688" y="26"/>
                  </a:lnTo>
                  <a:lnTo>
                    <a:pt x="672" y="18"/>
                  </a:lnTo>
                  <a:lnTo>
                    <a:pt x="654" y="12"/>
                  </a:lnTo>
                  <a:lnTo>
                    <a:pt x="634" y="8"/>
                  </a:lnTo>
                  <a:lnTo>
                    <a:pt x="614" y="4"/>
                  </a:lnTo>
                  <a:lnTo>
                    <a:pt x="594" y="2"/>
                  </a:lnTo>
                  <a:lnTo>
                    <a:pt x="572" y="0"/>
                  </a:lnTo>
                  <a:lnTo>
                    <a:pt x="550" y="0"/>
                  </a:lnTo>
                  <a:lnTo>
                    <a:pt x="528" y="0"/>
                  </a:lnTo>
                  <a:lnTo>
                    <a:pt x="528" y="0"/>
                  </a:lnTo>
                  <a:lnTo>
                    <a:pt x="486" y="6"/>
                  </a:lnTo>
                  <a:lnTo>
                    <a:pt x="446" y="12"/>
                  </a:lnTo>
                  <a:lnTo>
                    <a:pt x="408" y="20"/>
                  </a:lnTo>
                  <a:lnTo>
                    <a:pt x="372" y="30"/>
                  </a:lnTo>
                  <a:lnTo>
                    <a:pt x="372" y="30"/>
                  </a:lnTo>
                  <a:lnTo>
                    <a:pt x="348" y="20"/>
                  </a:lnTo>
                  <a:lnTo>
                    <a:pt x="322" y="14"/>
                  </a:lnTo>
                  <a:lnTo>
                    <a:pt x="296" y="8"/>
                  </a:lnTo>
                  <a:lnTo>
                    <a:pt x="266" y="4"/>
                  </a:lnTo>
                  <a:lnTo>
                    <a:pt x="238" y="2"/>
                  </a:lnTo>
                  <a:lnTo>
                    <a:pt x="208" y="0"/>
                  </a:lnTo>
                  <a:lnTo>
                    <a:pt x="152" y="2"/>
                  </a:lnTo>
                  <a:lnTo>
                    <a:pt x="152" y="2"/>
                  </a:lnTo>
                  <a:lnTo>
                    <a:pt x="100" y="8"/>
                  </a:lnTo>
                  <a:lnTo>
                    <a:pt x="74" y="12"/>
                  </a:lnTo>
                  <a:lnTo>
                    <a:pt x="50" y="18"/>
                  </a:lnTo>
                  <a:lnTo>
                    <a:pt x="30" y="26"/>
                  </a:lnTo>
                  <a:lnTo>
                    <a:pt x="14" y="36"/>
                  </a:lnTo>
                  <a:lnTo>
                    <a:pt x="8" y="42"/>
                  </a:lnTo>
                  <a:lnTo>
                    <a:pt x="4" y="48"/>
                  </a:lnTo>
                  <a:lnTo>
                    <a:pt x="0" y="56"/>
                  </a:lnTo>
                  <a:lnTo>
                    <a:pt x="0" y="62"/>
                  </a:lnTo>
                  <a:lnTo>
                    <a:pt x="0" y="62"/>
                  </a:lnTo>
                  <a:close/>
                  <a:moveTo>
                    <a:pt x="1014" y="34"/>
                  </a:moveTo>
                  <a:lnTo>
                    <a:pt x="1014" y="34"/>
                  </a:lnTo>
                  <a:lnTo>
                    <a:pt x="1036" y="24"/>
                  </a:lnTo>
                  <a:lnTo>
                    <a:pt x="1062" y="18"/>
                  </a:lnTo>
                  <a:lnTo>
                    <a:pt x="1088" y="12"/>
                  </a:lnTo>
                  <a:lnTo>
                    <a:pt x="1116" y="8"/>
                  </a:lnTo>
                  <a:lnTo>
                    <a:pt x="1142" y="6"/>
                  </a:lnTo>
                  <a:lnTo>
                    <a:pt x="1170" y="4"/>
                  </a:lnTo>
                  <a:lnTo>
                    <a:pt x="1198" y="4"/>
                  </a:lnTo>
                  <a:lnTo>
                    <a:pt x="1224" y="6"/>
                  </a:lnTo>
                  <a:lnTo>
                    <a:pt x="1226" y="6"/>
                  </a:lnTo>
                  <a:lnTo>
                    <a:pt x="1226" y="6"/>
                  </a:lnTo>
                  <a:lnTo>
                    <a:pt x="1276" y="10"/>
                  </a:lnTo>
                  <a:lnTo>
                    <a:pt x="1300" y="14"/>
                  </a:lnTo>
                  <a:lnTo>
                    <a:pt x="1324" y="20"/>
                  </a:lnTo>
                  <a:lnTo>
                    <a:pt x="1346" y="28"/>
                  </a:lnTo>
                  <a:lnTo>
                    <a:pt x="1362" y="36"/>
                  </a:lnTo>
                  <a:lnTo>
                    <a:pt x="1368" y="42"/>
                  </a:lnTo>
                  <a:lnTo>
                    <a:pt x="1372" y="48"/>
                  </a:lnTo>
                  <a:lnTo>
                    <a:pt x="1374" y="56"/>
                  </a:lnTo>
                  <a:lnTo>
                    <a:pt x="1374" y="62"/>
                  </a:lnTo>
                  <a:lnTo>
                    <a:pt x="1374" y="62"/>
                  </a:lnTo>
                  <a:lnTo>
                    <a:pt x="1374" y="68"/>
                  </a:lnTo>
                  <a:lnTo>
                    <a:pt x="1370" y="74"/>
                  </a:lnTo>
                  <a:lnTo>
                    <a:pt x="1366" y="78"/>
                  </a:lnTo>
                  <a:lnTo>
                    <a:pt x="1362" y="84"/>
                  </a:lnTo>
                  <a:lnTo>
                    <a:pt x="1350" y="90"/>
                  </a:lnTo>
                  <a:lnTo>
                    <a:pt x="1334" y="94"/>
                  </a:lnTo>
                  <a:lnTo>
                    <a:pt x="1314" y="96"/>
                  </a:lnTo>
                  <a:lnTo>
                    <a:pt x="1294" y="98"/>
                  </a:lnTo>
                  <a:lnTo>
                    <a:pt x="1254" y="96"/>
                  </a:lnTo>
                  <a:lnTo>
                    <a:pt x="1254" y="96"/>
                  </a:lnTo>
                  <a:lnTo>
                    <a:pt x="1226" y="92"/>
                  </a:lnTo>
                  <a:lnTo>
                    <a:pt x="1198" y="88"/>
                  </a:lnTo>
                  <a:lnTo>
                    <a:pt x="1140" y="72"/>
                  </a:lnTo>
                  <a:lnTo>
                    <a:pt x="1080" y="52"/>
                  </a:lnTo>
                  <a:lnTo>
                    <a:pt x="1014" y="34"/>
                  </a:lnTo>
                  <a:lnTo>
                    <a:pt x="1014" y="34"/>
                  </a:lnTo>
                  <a:close/>
                  <a:moveTo>
                    <a:pt x="696" y="234"/>
                  </a:moveTo>
                  <a:lnTo>
                    <a:pt x="696" y="234"/>
                  </a:lnTo>
                  <a:lnTo>
                    <a:pt x="712" y="228"/>
                  </a:lnTo>
                  <a:lnTo>
                    <a:pt x="726" y="218"/>
                  </a:lnTo>
                  <a:lnTo>
                    <a:pt x="740" y="208"/>
                  </a:lnTo>
                  <a:lnTo>
                    <a:pt x="752" y="196"/>
                  </a:lnTo>
                  <a:lnTo>
                    <a:pt x="760" y="182"/>
                  </a:lnTo>
                  <a:lnTo>
                    <a:pt x="766" y="168"/>
                  </a:lnTo>
                  <a:lnTo>
                    <a:pt x="770" y="150"/>
                  </a:lnTo>
                  <a:lnTo>
                    <a:pt x="770" y="134"/>
                  </a:lnTo>
                  <a:lnTo>
                    <a:pt x="770" y="132"/>
                  </a:lnTo>
                  <a:lnTo>
                    <a:pt x="770" y="132"/>
                  </a:lnTo>
                  <a:lnTo>
                    <a:pt x="768" y="116"/>
                  </a:lnTo>
                  <a:lnTo>
                    <a:pt x="764" y="102"/>
                  </a:lnTo>
                  <a:lnTo>
                    <a:pt x="764" y="102"/>
                  </a:lnTo>
                  <a:lnTo>
                    <a:pt x="788" y="100"/>
                  </a:lnTo>
                  <a:lnTo>
                    <a:pt x="810" y="100"/>
                  </a:lnTo>
                  <a:lnTo>
                    <a:pt x="810" y="100"/>
                  </a:lnTo>
                  <a:lnTo>
                    <a:pt x="828" y="102"/>
                  </a:lnTo>
                  <a:lnTo>
                    <a:pt x="844" y="106"/>
                  </a:lnTo>
                  <a:lnTo>
                    <a:pt x="858" y="112"/>
                  </a:lnTo>
                  <a:lnTo>
                    <a:pt x="872" y="118"/>
                  </a:lnTo>
                  <a:lnTo>
                    <a:pt x="884" y="128"/>
                  </a:lnTo>
                  <a:lnTo>
                    <a:pt x="892" y="140"/>
                  </a:lnTo>
                  <a:lnTo>
                    <a:pt x="898" y="152"/>
                  </a:lnTo>
                  <a:lnTo>
                    <a:pt x="900" y="168"/>
                  </a:lnTo>
                  <a:lnTo>
                    <a:pt x="900" y="168"/>
                  </a:lnTo>
                  <a:lnTo>
                    <a:pt x="898" y="178"/>
                  </a:lnTo>
                  <a:lnTo>
                    <a:pt x="894" y="188"/>
                  </a:lnTo>
                  <a:lnTo>
                    <a:pt x="890" y="198"/>
                  </a:lnTo>
                  <a:lnTo>
                    <a:pt x="884" y="206"/>
                  </a:lnTo>
                  <a:lnTo>
                    <a:pt x="876" y="212"/>
                  </a:lnTo>
                  <a:lnTo>
                    <a:pt x="866" y="220"/>
                  </a:lnTo>
                  <a:lnTo>
                    <a:pt x="846" y="230"/>
                  </a:lnTo>
                  <a:lnTo>
                    <a:pt x="824" y="238"/>
                  </a:lnTo>
                  <a:lnTo>
                    <a:pt x="798" y="242"/>
                  </a:lnTo>
                  <a:lnTo>
                    <a:pt x="772" y="244"/>
                  </a:lnTo>
                  <a:lnTo>
                    <a:pt x="746" y="244"/>
                  </a:lnTo>
                  <a:lnTo>
                    <a:pt x="746" y="244"/>
                  </a:lnTo>
                  <a:lnTo>
                    <a:pt x="720" y="240"/>
                  </a:lnTo>
                  <a:lnTo>
                    <a:pt x="696" y="234"/>
                  </a:lnTo>
                  <a:lnTo>
                    <a:pt x="696" y="234"/>
                  </a:lnTo>
                  <a:close/>
                  <a:moveTo>
                    <a:pt x="614" y="102"/>
                  </a:moveTo>
                  <a:lnTo>
                    <a:pt x="614" y="102"/>
                  </a:lnTo>
                  <a:lnTo>
                    <a:pt x="608" y="116"/>
                  </a:lnTo>
                  <a:lnTo>
                    <a:pt x="606" y="132"/>
                  </a:lnTo>
                  <a:lnTo>
                    <a:pt x="606" y="134"/>
                  </a:lnTo>
                  <a:lnTo>
                    <a:pt x="606" y="134"/>
                  </a:lnTo>
                  <a:lnTo>
                    <a:pt x="608" y="150"/>
                  </a:lnTo>
                  <a:lnTo>
                    <a:pt x="610" y="168"/>
                  </a:lnTo>
                  <a:lnTo>
                    <a:pt x="618" y="182"/>
                  </a:lnTo>
                  <a:lnTo>
                    <a:pt x="626" y="196"/>
                  </a:lnTo>
                  <a:lnTo>
                    <a:pt x="638" y="208"/>
                  </a:lnTo>
                  <a:lnTo>
                    <a:pt x="650" y="218"/>
                  </a:lnTo>
                  <a:lnTo>
                    <a:pt x="666" y="228"/>
                  </a:lnTo>
                  <a:lnTo>
                    <a:pt x="682" y="234"/>
                  </a:lnTo>
                  <a:lnTo>
                    <a:pt x="682" y="234"/>
                  </a:lnTo>
                  <a:lnTo>
                    <a:pt x="658" y="240"/>
                  </a:lnTo>
                  <a:lnTo>
                    <a:pt x="632" y="244"/>
                  </a:lnTo>
                  <a:lnTo>
                    <a:pt x="632" y="244"/>
                  </a:lnTo>
                  <a:lnTo>
                    <a:pt x="606" y="244"/>
                  </a:lnTo>
                  <a:lnTo>
                    <a:pt x="580" y="242"/>
                  </a:lnTo>
                  <a:lnTo>
                    <a:pt x="554" y="238"/>
                  </a:lnTo>
                  <a:lnTo>
                    <a:pt x="530" y="230"/>
                  </a:lnTo>
                  <a:lnTo>
                    <a:pt x="510" y="220"/>
                  </a:lnTo>
                  <a:lnTo>
                    <a:pt x="502" y="212"/>
                  </a:lnTo>
                  <a:lnTo>
                    <a:pt x="494" y="206"/>
                  </a:lnTo>
                  <a:lnTo>
                    <a:pt x="488" y="198"/>
                  </a:lnTo>
                  <a:lnTo>
                    <a:pt x="484" y="188"/>
                  </a:lnTo>
                  <a:lnTo>
                    <a:pt x="480" y="178"/>
                  </a:lnTo>
                  <a:lnTo>
                    <a:pt x="478" y="168"/>
                  </a:lnTo>
                  <a:lnTo>
                    <a:pt x="478" y="168"/>
                  </a:lnTo>
                  <a:lnTo>
                    <a:pt x="480" y="152"/>
                  </a:lnTo>
                  <a:lnTo>
                    <a:pt x="484" y="140"/>
                  </a:lnTo>
                  <a:lnTo>
                    <a:pt x="494" y="128"/>
                  </a:lnTo>
                  <a:lnTo>
                    <a:pt x="506" y="118"/>
                  </a:lnTo>
                  <a:lnTo>
                    <a:pt x="518" y="112"/>
                  </a:lnTo>
                  <a:lnTo>
                    <a:pt x="534" y="106"/>
                  </a:lnTo>
                  <a:lnTo>
                    <a:pt x="550" y="102"/>
                  </a:lnTo>
                  <a:lnTo>
                    <a:pt x="566" y="100"/>
                  </a:lnTo>
                  <a:lnTo>
                    <a:pt x="566" y="100"/>
                  </a:lnTo>
                  <a:lnTo>
                    <a:pt x="590" y="100"/>
                  </a:lnTo>
                  <a:lnTo>
                    <a:pt x="614" y="102"/>
                  </a:lnTo>
                  <a:lnTo>
                    <a:pt x="614" y="102"/>
                  </a:lnTo>
                  <a:close/>
                  <a:moveTo>
                    <a:pt x="688" y="40"/>
                  </a:moveTo>
                  <a:lnTo>
                    <a:pt x="688" y="40"/>
                  </a:lnTo>
                  <a:lnTo>
                    <a:pt x="708" y="48"/>
                  </a:lnTo>
                  <a:lnTo>
                    <a:pt x="726" y="60"/>
                  </a:lnTo>
                  <a:lnTo>
                    <a:pt x="742" y="74"/>
                  </a:lnTo>
                  <a:lnTo>
                    <a:pt x="752" y="88"/>
                  </a:lnTo>
                  <a:lnTo>
                    <a:pt x="752" y="88"/>
                  </a:lnTo>
                  <a:lnTo>
                    <a:pt x="734" y="98"/>
                  </a:lnTo>
                  <a:lnTo>
                    <a:pt x="728" y="104"/>
                  </a:lnTo>
                  <a:lnTo>
                    <a:pt x="720" y="110"/>
                  </a:lnTo>
                  <a:lnTo>
                    <a:pt x="714" y="118"/>
                  </a:lnTo>
                  <a:lnTo>
                    <a:pt x="710" y="126"/>
                  </a:lnTo>
                  <a:lnTo>
                    <a:pt x="708" y="134"/>
                  </a:lnTo>
                  <a:lnTo>
                    <a:pt x="706" y="144"/>
                  </a:lnTo>
                  <a:lnTo>
                    <a:pt x="706" y="144"/>
                  </a:lnTo>
                  <a:lnTo>
                    <a:pt x="708" y="154"/>
                  </a:lnTo>
                  <a:lnTo>
                    <a:pt x="712" y="164"/>
                  </a:lnTo>
                  <a:lnTo>
                    <a:pt x="718" y="170"/>
                  </a:lnTo>
                  <a:lnTo>
                    <a:pt x="726" y="176"/>
                  </a:lnTo>
                  <a:lnTo>
                    <a:pt x="726" y="176"/>
                  </a:lnTo>
                  <a:lnTo>
                    <a:pt x="732" y="178"/>
                  </a:lnTo>
                  <a:lnTo>
                    <a:pt x="732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6" y="178"/>
                  </a:lnTo>
                  <a:lnTo>
                    <a:pt x="738" y="178"/>
                  </a:lnTo>
                  <a:lnTo>
                    <a:pt x="738" y="178"/>
                  </a:lnTo>
                  <a:lnTo>
                    <a:pt x="744" y="176"/>
                  </a:lnTo>
                  <a:lnTo>
                    <a:pt x="750" y="172"/>
                  </a:lnTo>
                  <a:lnTo>
                    <a:pt x="752" y="166"/>
                  </a:lnTo>
                  <a:lnTo>
                    <a:pt x="754" y="160"/>
                  </a:lnTo>
                  <a:lnTo>
                    <a:pt x="754" y="160"/>
                  </a:lnTo>
                  <a:lnTo>
                    <a:pt x="752" y="154"/>
                  </a:lnTo>
                  <a:lnTo>
                    <a:pt x="748" y="148"/>
                  </a:lnTo>
                  <a:lnTo>
                    <a:pt x="742" y="144"/>
                  </a:lnTo>
                  <a:lnTo>
                    <a:pt x="736" y="144"/>
                  </a:lnTo>
                  <a:lnTo>
                    <a:pt x="736" y="144"/>
                  </a:lnTo>
                  <a:lnTo>
                    <a:pt x="730" y="144"/>
                  </a:lnTo>
                  <a:lnTo>
                    <a:pt x="724" y="148"/>
                  </a:lnTo>
                  <a:lnTo>
                    <a:pt x="720" y="154"/>
                  </a:lnTo>
                  <a:lnTo>
                    <a:pt x="718" y="160"/>
                  </a:lnTo>
                  <a:lnTo>
                    <a:pt x="718" y="160"/>
                  </a:lnTo>
                  <a:lnTo>
                    <a:pt x="720" y="166"/>
                  </a:lnTo>
                  <a:lnTo>
                    <a:pt x="722" y="170"/>
                  </a:lnTo>
                  <a:lnTo>
                    <a:pt x="722" y="170"/>
                  </a:lnTo>
                  <a:lnTo>
                    <a:pt x="716" y="166"/>
                  </a:lnTo>
                  <a:lnTo>
                    <a:pt x="712" y="160"/>
                  </a:lnTo>
                  <a:lnTo>
                    <a:pt x="710" y="152"/>
                  </a:lnTo>
                  <a:lnTo>
                    <a:pt x="710" y="144"/>
                  </a:lnTo>
                  <a:lnTo>
                    <a:pt x="710" y="144"/>
                  </a:lnTo>
                  <a:lnTo>
                    <a:pt x="712" y="136"/>
                  </a:lnTo>
                  <a:lnTo>
                    <a:pt x="714" y="128"/>
                  </a:lnTo>
                  <a:lnTo>
                    <a:pt x="720" y="122"/>
                  </a:lnTo>
                  <a:lnTo>
                    <a:pt x="726" y="116"/>
                  </a:lnTo>
                  <a:lnTo>
                    <a:pt x="732" y="112"/>
                  </a:lnTo>
                  <a:lnTo>
                    <a:pt x="742" y="108"/>
                  </a:lnTo>
                  <a:lnTo>
                    <a:pt x="760" y="102"/>
                  </a:lnTo>
                  <a:lnTo>
                    <a:pt x="760" y="102"/>
                  </a:lnTo>
                  <a:lnTo>
                    <a:pt x="764" y="118"/>
                  </a:lnTo>
                  <a:lnTo>
                    <a:pt x="766" y="134"/>
                  </a:lnTo>
                  <a:lnTo>
                    <a:pt x="766" y="134"/>
                  </a:lnTo>
                  <a:lnTo>
                    <a:pt x="766" y="150"/>
                  </a:lnTo>
                  <a:lnTo>
                    <a:pt x="762" y="166"/>
                  </a:lnTo>
                  <a:lnTo>
                    <a:pt x="756" y="182"/>
                  </a:lnTo>
                  <a:lnTo>
                    <a:pt x="746" y="194"/>
                  </a:lnTo>
                  <a:lnTo>
                    <a:pt x="736" y="206"/>
                  </a:lnTo>
                  <a:lnTo>
                    <a:pt x="722" y="216"/>
                  </a:lnTo>
                  <a:lnTo>
                    <a:pt x="706" y="226"/>
                  </a:lnTo>
                  <a:lnTo>
                    <a:pt x="688" y="232"/>
                  </a:lnTo>
                  <a:lnTo>
                    <a:pt x="688" y="232"/>
                  </a:lnTo>
                  <a:lnTo>
                    <a:pt x="672" y="226"/>
                  </a:lnTo>
                  <a:lnTo>
                    <a:pt x="656" y="216"/>
                  </a:lnTo>
                  <a:lnTo>
                    <a:pt x="642" y="206"/>
                  </a:lnTo>
                  <a:lnTo>
                    <a:pt x="630" y="194"/>
                  </a:lnTo>
                  <a:lnTo>
                    <a:pt x="622" y="182"/>
                  </a:lnTo>
                  <a:lnTo>
                    <a:pt x="614" y="166"/>
                  </a:lnTo>
                  <a:lnTo>
                    <a:pt x="612" y="150"/>
                  </a:lnTo>
                  <a:lnTo>
                    <a:pt x="610" y="134"/>
                  </a:lnTo>
                  <a:lnTo>
                    <a:pt x="610" y="134"/>
                  </a:lnTo>
                  <a:lnTo>
                    <a:pt x="612" y="118"/>
                  </a:lnTo>
                  <a:lnTo>
                    <a:pt x="618" y="102"/>
                  </a:lnTo>
                  <a:lnTo>
                    <a:pt x="618" y="102"/>
                  </a:lnTo>
                  <a:lnTo>
                    <a:pt x="636" y="108"/>
                  </a:lnTo>
                  <a:lnTo>
                    <a:pt x="644" y="112"/>
                  </a:lnTo>
                  <a:lnTo>
                    <a:pt x="652" y="116"/>
                  </a:lnTo>
                  <a:lnTo>
                    <a:pt x="658" y="122"/>
                  </a:lnTo>
                  <a:lnTo>
                    <a:pt x="662" y="128"/>
                  </a:lnTo>
                  <a:lnTo>
                    <a:pt x="666" y="136"/>
                  </a:lnTo>
                  <a:lnTo>
                    <a:pt x="668" y="144"/>
                  </a:lnTo>
                  <a:lnTo>
                    <a:pt x="668" y="144"/>
                  </a:lnTo>
                  <a:lnTo>
                    <a:pt x="668" y="152"/>
                  </a:lnTo>
                  <a:lnTo>
                    <a:pt x="666" y="158"/>
                  </a:lnTo>
                  <a:lnTo>
                    <a:pt x="662" y="164"/>
                  </a:lnTo>
                  <a:lnTo>
                    <a:pt x="658" y="168"/>
                  </a:lnTo>
                  <a:lnTo>
                    <a:pt x="658" y="168"/>
                  </a:lnTo>
                  <a:lnTo>
                    <a:pt x="660" y="160"/>
                  </a:lnTo>
                  <a:lnTo>
                    <a:pt x="660" y="160"/>
                  </a:lnTo>
                  <a:lnTo>
                    <a:pt x="658" y="154"/>
                  </a:lnTo>
                  <a:lnTo>
                    <a:pt x="654" y="148"/>
                  </a:lnTo>
                  <a:lnTo>
                    <a:pt x="650" y="144"/>
                  </a:lnTo>
                  <a:lnTo>
                    <a:pt x="642" y="144"/>
                  </a:lnTo>
                  <a:lnTo>
                    <a:pt x="642" y="144"/>
                  </a:lnTo>
                  <a:lnTo>
                    <a:pt x="636" y="144"/>
                  </a:lnTo>
                  <a:lnTo>
                    <a:pt x="630" y="148"/>
                  </a:lnTo>
                  <a:lnTo>
                    <a:pt x="626" y="154"/>
                  </a:lnTo>
                  <a:lnTo>
                    <a:pt x="626" y="160"/>
                  </a:lnTo>
                  <a:lnTo>
                    <a:pt x="626" y="160"/>
                  </a:lnTo>
                  <a:lnTo>
                    <a:pt x="626" y="166"/>
                  </a:lnTo>
                  <a:lnTo>
                    <a:pt x="628" y="170"/>
                  </a:lnTo>
                  <a:lnTo>
                    <a:pt x="632" y="174"/>
                  </a:lnTo>
                  <a:lnTo>
                    <a:pt x="638" y="176"/>
                  </a:lnTo>
                  <a:lnTo>
                    <a:pt x="638" y="176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42" y="178"/>
                  </a:lnTo>
                  <a:lnTo>
                    <a:pt x="650" y="176"/>
                  </a:lnTo>
                  <a:lnTo>
                    <a:pt x="650" y="176"/>
                  </a:lnTo>
                  <a:lnTo>
                    <a:pt x="652" y="176"/>
                  </a:lnTo>
                  <a:lnTo>
                    <a:pt x="652" y="176"/>
                  </a:lnTo>
                  <a:lnTo>
                    <a:pt x="660" y="170"/>
                  </a:lnTo>
                  <a:lnTo>
                    <a:pt x="666" y="164"/>
                  </a:lnTo>
                  <a:lnTo>
                    <a:pt x="670" y="154"/>
                  </a:lnTo>
                  <a:lnTo>
                    <a:pt x="672" y="144"/>
                  </a:lnTo>
                  <a:lnTo>
                    <a:pt x="672" y="144"/>
                  </a:lnTo>
                  <a:lnTo>
                    <a:pt x="670" y="134"/>
                  </a:lnTo>
                  <a:lnTo>
                    <a:pt x="666" y="126"/>
                  </a:lnTo>
                  <a:lnTo>
                    <a:pt x="662" y="118"/>
                  </a:lnTo>
                  <a:lnTo>
                    <a:pt x="658" y="110"/>
                  </a:lnTo>
                  <a:lnTo>
                    <a:pt x="650" y="104"/>
                  </a:lnTo>
                  <a:lnTo>
                    <a:pt x="642" y="98"/>
                  </a:lnTo>
                  <a:lnTo>
                    <a:pt x="624" y="88"/>
                  </a:lnTo>
                  <a:lnTo>
                    <a:pt x="624" y="88"/>
                  </a:lnTo>
                  <a:lnTo>
                    <a:pt x="636" y="74"/>
                  </a:lnTo>
                  <a:lnTo>
                    <a:pt x="652" y="60"/>
                  </a:lnTo>
                  <a:lnTo>
                    <a:pt x="668" y="48"/>
                  </a:lnTo>
                  <a:lnTo>
                    <a:pt x="688" y="40"/>
                  </a:lnTo>
                  <a:lnTo>
                    <a:pt x="688" y="40"/>
                  </a:lnTo>
                  <a:close/>
                  <a:moveTo>
                    <a:pt x="4" y="62"/>
                  </a:moveTo>
                  <a:lnTo>
                    <a:pt x="4" y="62"/>
                  </a:lnTo>
                  <a:lnTo>
                    <a:pt x="4" y="56"/>
                  </a:lnTo>
                  <a:lnTo>
                    <a:pt x="6" y="48"/>
                  </a:lnTo>
                  <a:lnTo>
                    <a:pt x="10" y="42"/>
                  </a:lnTo>
                  <a:lnTo>
                    <a:pt x="16" y="36"/>
                  </a:lnTo>
                  <a:lnTo>
                    <a:pt x="32" y="28"/>
                  </a:lnTo>
                  <a:lnTo>
                    <a:pt x="52" y="20"/>
                  </a:lnTo>
                  <a:lnTo>
                    <a:pt x="76" y="14"/>
                  </a:lnTo>
                  <a:lnTo>
                    <a:pt x="102" y="10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80" y="4"/>
                  </a:lnTo>
                  <a:lnTo>
                    <a:pt x="206" y="4"/>
                  </a:lnTo>
                  <a:lnTo>
                    <a:pt x="234" y="6"/>
                  </a:lnTo>
                  <a:lnTo>
                    <a:pt x="262" y="8"/>
                  </a:lnTo>
                  <a:lnTo>
                    <a:pt x="290" y="12"/>
                  </a:lnTo>
                  <a:lnTo>
                    <a:pt x="316" y="18"/>
                  </a:lnTo>
                  <a:lnTo>
                    <a:pt x="340" y="24"/>
                  </a:lnTo>
                  <a:lnTo>
                    <a:pt x="362" y="34"/>
                  </a:lnTo>
                  <a:lnTo>
                    <a:pt x="362" y="34"/>
                  </a:lnTo>
                  <a:lnTo>
                    <a:pt x="298" y="52"/>
                  </a:lnTo>
                  <a:lnTo>
                    <a:pt x="238" y="72"/>
                  </a:lnTo>
                  <a:lnTo>
                    <a:pt x="180" y="88"/>
                  </a:lnTo>
                  <a:lnTo>
                    <a:pt x="152" y="92"/>
                  </a:lnTo>
                  <a:lnTo>
                    <a:pt x="122" y="96"/>
                  </a:lnTo>
                  <a:lnTo>
                    <a:pt x="122" y="96"/>
                  </a:lnTo>
                  <a:lnTo>
                    <a:pt x="82" y="98"/>
                  </a:lnTo>
                  <a:lnTo>
                    <a:pt x="62" y="96"/>
                  </a:lnTo>
                  <a:lnTo>
                    <a:pt x="44" y="94"/>
                  </a:lnTo>
                  <a:lnTo>
                    <a:pt x="28" y="90"/>
                  </a:lnTo>
                  <a:lnTo>
                    <a:pt x="16" y="84"/>
                  </a:lnTo>
                  <a:lnTo>
                    <a:pt x="10" y="78"/>
                  </a:lnTo>
                  <a:lnTo>
                    <a:pt x="6" y="74"/>
                  </a:lnTo>
                  <a:lnTo>
                    <a:pt x="4" y="68"/>
                  </a:lnTo>
                  <a:lnTo>
                    <a:pt x="4" y="62"/>
                  </a:lnTo>
                  <a:lnTo>
                    <a:pt x="4" y="62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100" b="1" kern="0">
                <a:solidFill>
                  <a:srgbClr val="C00000"/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  <p:sp>
          <p:nvSpPr>
            <p:cNvPr id="9" name="文本框 26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40088" y="765175"/>
              <a:ext cx="2663825" cy="828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过程性评价</a:t>
              </a:r>
              <a:endPara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0" name="直接连接符 30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2586038" y="1268413"/>
              <a:ext cx="762000" cy="0"/>
            </a:xfrm>
            <a:prstGeom prst="line">
              <a:avLst/>
            </a:prstGeom>
            <a:noFill/>
            <a:ln w="12700" algn="ctr">
              <a:solidFill>
                <a:srgbClr val="C00000"/>
              </a:solidFill>
              <a:prstDash val="dash"/>
              <a:miter lim="800000"/>
            </a:ln>
          </p:spPr>
        </p:cxnSp>
        <p:cxnSp>
          <p:nvCxnSpPr>
            <p:cNvPr id="11" name="直接连接符 32"/>
            <p:cNvCxnSpPr>
              <a:cxnSpLocks noChangeShapeType="1"/>
            </p:cNvCxnSpPr>
            <p:nvPr>
              <p:custDataLst>
                <p:tags r:id="rId5"/>
              </p:custDataLst>
            </p:nvPr>
          </p:nvCxnSpPr>
          <p:spPr bwMode="auto">
            <a:xfrm>
              <a:off x="5867400" y="1268413"/>
              <a:ext cx="762000" cy="0"/>
            </a:xfrm>
            <a:prstGeom prst="line">
              <a:avLst/>
            </a:prstGeom>
            <a:noFill/>
            <a:ln w="12700" algn="ctr">
              <a:solidFill>
                <a:srgbClr val="C00000"/>
              </a:solidFill>
              <a:prstDash val="dash"/>
              <a:miter lim="800000"/>
            </a:ln>
          </p:spPr>
        </p:cxnSp>
      </p:grpSp>
      <p:sp>
        <p:nvSpPr>
          <p:cNvPr id="12" name="文本框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9750" y="1383665"/>
            <a:ext cx="7944485" cy="30010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1.“它是近代由中国资产阶级领导的仅次于辛亥革命的又一次革命活动。从云南开始……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粉碎了封建帝国的延续阴谋，恢复了共和制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。”“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它”是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     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A．二次革命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．护国战争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endParaRPr lang="en-US" altLang="zh-CN" sz="24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．黄花岗起义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r>
              <a:rPr lang="en-US" altLang="zh-CN" sz="2400" b="1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D．武昌起义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36096" y="2552586"/>
            <a:ext cx="46388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B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4660" y="915670"/>
            <a:ext cx="8221796" cy="39603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．电视剧《觉醒时代》有这样一段叙述：袁世凯签订“二十一条”后，北京、广州、武汉、青岛等地都举行了声势浩大的示威游行。多地工人也举行罢工，拒不承认“二十一条”誓雪国耻。“二十一条”是国耻，是因为它(   </a:t>
            </a:r>
            <a:r>
              <a:rPr lang="en-US" altLang="zh-CN" sz="2000" b="1" dirty="0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en-US" altLang="zh-CN" sz="20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)</a:t>
            </a:r>
            <a:endParaRPr lang="en-US" altLang="zh-CN" sz="20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A．是与日本签订的条约</a:t>
            </a:r>
            <a:r>
              <a:rPr lang="en-US" altLang="zh-CN" sz="20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</a:t>
            </a:r>
            <a:r>
              <a:rPr lang="en-US" altLang="zh-CN" sz="2000" b="1" dirty="0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</a:t>
            </a:r>
            <a:r>
              <a:rPr lang="en-US" altLang="zh-CN" sz="2000" b="1" dirty="0" err="1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B</a:t>
            </a:r>
            <a:r>
              <a:rPr lang="en-US" altLang="zh-CN" sz="20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．袁世凯复辟帝制</a:t>
            </a:r>
            <a:endParaRPr lang="en-US" altLang="zh-CN" sz="20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C．日本侵占山东</a:t>
            </a:r>
            <a:r>
              <a:rPr lang="en-US" altLang="zh-CN" sz="20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	</a:t>
            </a:r>
            <a:r>
              <a:rPr lang="en-US" altLang="zh-CN" sz="2000" b="1" dirty="0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   </a:t>
            </a:r>
            <a:r>
              <a:rPr lang="en-US" altLang="zh-CN" sz="2000" b="1" dirty="0" err="1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D</a:t>
            </a:r>
            <a:r>
              <a:rPr lang="en-US" altLang="zh-CN" sz="20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．牺牲了国家主权和民族利益</a:t>
            </a:r>
            <a:endParaRPr lang="en-US" altLang="zh-CN" sz="20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10800000" flipV="1">
            <a:off x="1835696" y="2859782"/>
            <a:ext cx="5143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>
                <a:sym typeface="+mn-ea"/>
              </a:rPr>
              <a:t>D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98843" y="1059582"/>
            <a:ext cx="8521065" cy="3450590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0">
            <a:srgbClr val="FFFFFF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lIns="90000" tIns="46800" rIns="90000" bIns="46800" anchor="t" anchorCtr="0">
            <a:noAutofit/>
          </a:bodyPr>
          <a:lstStyle>
            <a:lvl1pPr marL="128905" indent="-128905" algn="l" defTabSz="51435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01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38608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906145" algn="l"/>
                <a:tab pos="906145" algn="l"/>
                <a:tab pos="906145" algn="l"/>
                <a:tab pos="906145" algn="l"/>
              </a:tabLst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64325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9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900430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1157605" indent="-128905" algn="l" defTabSz="51435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79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141541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259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76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94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（1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）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知道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北洋政府时期袁世凯独裁复辟和军阀混战的相关史实。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（2）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通过时间轴养成时空观念，通过辩论和材料阅读进行思考，提高历史解释和史 料实证的核心素养。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（3）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认识中国民族民主革命道路的曲折性、复杂性，及违背历史发展规律终将被历史所淘汰的必然性。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0" indent="0" algn="l">
              <a:buNone/>
            </a:pP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95049" y="1131590"/>
            <a:ext cx="8228012" cy="3024336"/>
          </a:xfrm>
        </p:spPr>
        <p:txBody>
          <a:bodyPr/>
          <a:lstStyle/>
          <a:p>
            <a:pPr algn="l" defTabSz="914400" fontAlgn="base">
              <a:lnSpc>
                <a:spcPct val="150000"/>
              </a:lnSpc>
              <a:buClrTx/>
              <a:buSzTx/>
              <a:buNone/>
            </a:pP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3．袁世凯就任中华民国临时大总统后曾说：“以暴动手段来夺取政权我倒不怕，以合法的手段来、争取政权，却厉害得多了。”由此他采取的行动首先是（     ）</a:t>
            </a: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A．颁布《中华民国约法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	</a:t>
            </a:r>
            <a: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．制造“宋案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b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C．镇压“二次革命</a:t>
            </a:r>
            <a:r>
              <a:rPr lang="en-US" altLang="zh-CN" sz="2400" spc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	</a:t>
            </a:r>
            <a:r>
              <a:rPr lang="en-US" altLang="zh-CN" sz="2400" spc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altLang="zh-CN" sz="2400" spc="0" dirty="0" err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</a:t>
            </a:r>
            <a:r>
              <a:rPr lang="en-US" altLang="zh-CN" sz="2400" spc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．镇压护国运动</a:t>
            </a:r>
            <a:endParaRPr lang="en-US" altLang="zh-CN" sz="2400" spc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0152" y="2283718"/>
            <a:ext cx="45061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>
                <a:sym typeface="+mn-ea"/>
              </a:rPr>
              <a:t>B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69595" y="1092170"/>
            <a:ext cx="8171180" cy="36398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4．1918年，孙中山表示：“夫去（废除）一满洲之专制，转生出无数强盗之专制，其为毒之烈，较前尤甚。于是民愈不聊生矣。”</a:t>
            </a:r>
            <a:r>
              <a:rPr lang="en-US" altLang="zh-CN" sz="2400" b="1" dirty="0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孙中山抨击的是 (     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A．袁世凯复辟帝制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B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．“</a:t>
            </a: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宋案”的发生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C．日本的“二十一条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	</a:t>
            </a: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D．军阀割据纷争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3574" y="2263130"/>
            <a:ext cx="60256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defRPr>
            </a:lvl1pPr>
          </a:lstStyle>
          <a:p>
            <a:r>
              <a:rPr lang="zh-CN" altLang="en-US" dirty="0">
                <a:sym typeface="+mn-ea"/>
              </a:rPr>
              <a:t>D</a:t>
            </a:r>
            <a:endParaRPr lang="zh-CN" altLang="en-US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3528" y="915566"/>
            <a:ext cx="6696744" cy="3600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5.识读</a:t>
            </a:r>
            <a:r>
              <a:rPr lang="zh-CN" altLang="en-US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右</a:t>
            </a: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图，约法二取代约法一说明了</a:t>
            </a:r>
            <a:r>
              <a:rPr lang="en-US" altLang="zh-CN" sz="2400" b="1" dirty="0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     ）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A．中国反帝反封建的任务已经全部完成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B．袁世凯的权力得到了约法的严格约束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C．袁世凯窃取革命果实，准备复辟帝制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err="1">
                <a:solidFill>
                  <a:prstClr val="black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D．近代中国民主与法制取得了重大成就</a:t>
            </a:r>
            <a:endParaRPr lang="en-US" altLang="zh-CN" sz="2400" b="1" dirty="0">
              <a:solidFill>
                <a:prstClr val="black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1981" y="968410"/>
            <a:ext cx="51825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Font typeface="Arial" panose="020B0604020202020204" pitchFamily="34" charset="0"/>
              <a:defRPr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defRPr>
            </a:lvl1pPr>
          </a:lstStyle>
          <a:p>
            <a:r>
              <a:rPr lang="en-US" altLang="zh-CN" dirty="0">
                <a:sym typeface="+mn-ea"/>
              </a:rPr>
              <a:t>C</a:t>
            </a:r>
            <a:endParaRPr lang="en-US" altLang="zh-CN" dirty="0">
              <a:sym typeface="+mn-ea"/>
            </a:endParaRPr>
          </a:p>
        </p:txBody>
      </p:sp>
      <p:pic>
        <p:nvPicPr>
          <p:cNvPr id="100001" name="图片 1000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12430" y="1995686"/>
            <a:ext cx="3096344" cy="28559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>
            <p:custDataLst>
              <p:tags r:id="rId1"/>
            </p:custDataLst>
          </p:nvPr>
        </p:nvGrpSpPr>
        <p:grpSpPr>
          <a:xfrm>
            <a:off x="1252200" y="1150345"/>
            <a:ext cx="829583" cy="2884437"/>
            <a:chOff x="2264" y="435"/>
            <a:chExt cx="2485" cy="8074"/>
          </a:xfrm>
        </p:grpSpPr>
        <p:sp>
          <p:nvSpPr>
            <p:cNvPr id="4" name="文本框 3"/>
            <p:cNvSpPr txBox="1"/>
            <p:nvPr>
              <p:custDataLst>
                <p:tags r:id="rId2"/>
              </p:custDataLst>
            </p:nvPr>
          </p:nvSpPr>
          <p:spPr>
            <a:xfrm>
              <a:off x="2264" y="435"/>
              <a:ext cx="1659" cy="8074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中华人民共和国成立</a:t>
              </a:r>
              <a:endPara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左大括号 10"/>
            <p:cNvSpPr/>
            <p:nvPr>
              <p:custDataLst>
                <p:tags r:id="rId3"/>
              </p:custDataLst>
            </p:nvPr>
          </p:nvSpPr>
          <p:spPr>
            <a:xfrm>
              <a:off x="4165" y="1899"/>
              <a:ext cx="584" cy="5761"/>
            </a:xfrm>
            <a:prstGeom prst="leftBrac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" name="图片 10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14121" y="914739"/>
            <a:ext cx="1764815" cy="11957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514121" y="2109383"/>
            <a:ext cx="1758385" cy="114462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" name="图片 103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13764" y="3254012"/>
            <a:ext cx="1765172" cy="11378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119840" y="1512597"/>
            <a:ext cx="439392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筹备新中国：中国人民政治协商会议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2082116" y="2542191"/>
            <a:ext cx="436209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建立新中国：开国大典（建立标志）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2100977" y="3571786"/>
            <a:ext cx="432436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巩固新中国：西藏和平解放（政治）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835696" y="1923678"/>
            <a:ext cx="5472649" cy="1656184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作业：完成课后探究题，并标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TextBox 1"/>
          <p:cNvSpPr txBox="1"/>
          <p:nvPr/>
        </p:nvSpPr>
        <p:spPr>
          <a:xfrm>
            <a:off x="348497" y="1131590"/>
            <a:ext cx="8425815" cy="2860040"/>
          </a:xfrm>
          <a:prstGeom prst="rect">
            <a:avLst/>
          </a:prstGeom>
          <a:noFill/>
          <a:ln w="9525">
            <a:noFill/>
          </a:ln>
        </p:spPr>
        <p:txBody>
          <a:bodyPr wrap="square" lIns="91401" tIns="45700" rIns="91401" bIns="45700" anchor="t" anchorCtr="0">
            <a:spAutoFit/>
          </a:bodyPr>
          <a:lstStyle/>
          <a:p>
            <a:pPr defTabSz="91313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P50-51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，划出“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二次革命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”的导火线、时间、领导人、结果。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313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P51-52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，划出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袁世凯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对内对外为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复辟帝制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所作的准备。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313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P52-53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，划出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护国战争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的爆发目的、时间、领导人、结果、胜利原因，并完成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P53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个“材料研读”。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3130">
              <a:lnSpc>
                <a:spcPct val="150000"/>
              </a:lnSpc>
            </a:pPr>
            <a:r>
              <a:rPr lang="en-US" altLang="zh-CN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0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P53“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军阀割据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”相关内容，划出主要军阀、表现，并完成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P53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个“材料研读”。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38" name="TextBox 20"/>
          <p:cNvSpPr txBox="1"/>
          <p:nvPr/>
        </p:nvSpPr>
        <p:spPr>
          <a:xfrm>
            <a:off x="251460" y="44450"/>
            <a:ext cx="1832610" cy="598170"/>
          </a:xfrm>
          <a:prstGeom prst="rect">
            <a:avLst/>
          </a:prstGeom>
          <a:solidFill>
            <a:srgbClr val="A70E08"/>
          </a:solidFill>
          <a:ln w="9525">
            <a:noFill/>
          </a:ln>
        </p:spPr>
        <p:txBody>
          <a:bodyPr lIns="91354" tIns="45678" rIns="91354" bIns="45678" anchor="t" anchorCtr="0">
            <a:noAutofit/>
          </a:bodyPr>
          <a:lstStyle/>
          <a:p>
            <a:pPr defTabSz="913130">
              <a:lnSpc>
                <a:spcPct val="120000"/>
              </a:lnSpc>
            </a:pPr>
            <a:r>
              <a:rPr lang="zh-CN" altLang="en-US" sz="32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32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43" name="矩形 7"/>
          <p:cNvSpPr/>
          <p:nvPr/>
        </p:nvSpPr>
        <p:spPr>
          <a:xfrm>
            <a:off x="2074545" y="55880"/>
            <a:ext cx="5582920" cy="586740"/>
          </a:xfrm>
          <a:prstGeom prst="rect">
            <a:avLst/>
          </a:prstGeom>
          <a:solidFill>
            <a:srgbClr val="591300"/>
          </a:solidFill>
          <a:ln w="9525">
            <a:noFill/>
          </a:ln>
        </p:spPr>
        <p:txBody>
          <a:bodyPr wrap="square" anchor="t" anchorCtr="0">
            <a:no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展示交流</a:t>
            </a: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要求：以小组为单位自主订正预习问题的答案，</a:t>
            </a:r>
            <a:r>
              <a:rPr lang="en-US" altLang="zh-CN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 </a:t>
            </a: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号组织讨论，时间</a:t>
            </a:r>
            <a:r>
              <a:rPr lang="en-US" altLang="zh-CN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3min</a:t>
            </a:r>
            <a:r>
              <a:rPr lang="zh-CN" altLang="en-US" sz="15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，小组讨论仍解决不了的班级解决。）</a:t>
            </a:r>
            <a:endParaRPr lang="zh-CN" altLang="en-US" sz="15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7784" y="49931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北洋军阀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北洋政府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北洋军阀概念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3850" y="847090"/>
            <a:ext cx="8532495" cy="39719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2055177" y="915670"/>
            <a:ext cx="5069840" cy="4826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北洋军阀力量由来</a:t>
            </a:r>
            <a:endParaRPr lang="zh-CN" altLang="en-US" sz="3200" b="1" dirty="0">
              <a:solidFill>
                <a:schemeClr val="accent3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2054"/>
          <p:cNvSpPr/>
          <p:nvPr>
            <p:custDataLst>
              <p:tags r:id="rId1"/>
            </p:custDataLst>
          </p:nvPr>
        </p:nvSpPr>
        <p:spPr>
          <a:xfrm>
            <a:off x="506095" y="988060"/>
            <a:ext cx="8293735" cy="2628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/>
          <a:lstStyle/>
          <a:p>
            <a:pPr indent="45720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北洋军阀：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清朝末年由袁世凯小站练兵建立起来的武装政治集团。因袁世凯曾任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北洋大臣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而得名。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spcBef>
                <a:spcPct val="20000"/>
              </a:spcBef>
            </a:pP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北洋军阀执政时期的政府被称为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北洋政府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>
            <p:custDataLst>
              <p:tags r:id="rId2"/>
            </p:custDataLst>
          </p:nvPr>
        </p:nvCxnSpPr>
        <p:spPr>
          <a:xfrm flipV="1">
            <a:off x="539973" y="4156076"/>
            <a:ext cx="7632700" cy="18415"/>
          </a:xfrm>
          <a:prstGeom prst="straightConnector1">
            <a:avLst/>
          </a:prstGeom>
          <a:ln w="88900" cmpd="sng">
            <a:solidFill>
              <a:schemeClr val="accent1">
                <a:shade val="50000"/>
              </a:schemeClr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547495" y="3930650"/>
            <a:ext cx="5674995" cy="238125"/>
            <a:chOff x="2204720" y="5278120"/>
            <a:chExt cx="7089140" cy="330835"/>
          </a:xfrm>
        </p:grpSpPr>
        <p:cxnSp>
          <p:nvCxnSpPr>
            <p:cNvPr id="5" name="直接连接符 4"/>
            <p:cNvCxnSpPr/>
            <p:nvPr>
              <p:custDataLst>
                <p:tags r:id="rId3"/>
              </p:custDataLst>
            </p:nvPr>
          </p:nvCxnSpPr>
          <p:spPr>
            <a:xfrm>
              <a:off x="2204720" y="5287010"/>
              <a:ext cx="0" cy="321945"/>
            </a:xfrm>
            <a:prstGeom prst="line">
              <a:avLst/>
            </a:prstGeom>
            <a:ln w="793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4"/>
              </p:custDataLst>
            </p:nvPr>
          </p:nvCxnSpPr>
          <p:spPr>
            <a:xfrm>
              <a:off x="4759683" y="5278120"/>
              <a:ext cx="0" cy="321945"/>
            </a:xfrm>
            <a:prstGeom prst="line">
              <a:avLst/>
            </a:prstGeom>
            <a:ln w="793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5"/>
              </p:custDataLst>
            </p:nvPr>
          </p:nvCxnSpPr>
          <p:spPr>
            <a:xfrm>
              <a:off x="9293860" y="5281930"/>
              <a:ext cx="0" cy="321945"/>
            </a:xfrm>
            <a:prstGeom prst="line">
              <a:avLst/>
            </a:prstGeom>
            <a:ln w="793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331818" y="3616959"/>
            <a:ext cx="1018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ea typeface="黑体" panose="02010609060101010101" pitchFamily="49" charset="-122"/>
              </a:rPr>
              <a:t>1912</a:t>
            </a:r>
            <a:endParaRPr lang="en-US" altLang="zh-CN" sz="1600" dirty="0"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204147" y="3652520"/>
            <a:ext cx="1018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ea typeface="黑体" panose="02010609060101010101" pitchFamily="49" charset="-122"/>
              </a:rPr>
              <a:t>1916</a:t>
            </a:r>
            <a:endParaRPr lang="en-US" altLang="zh-CN" sz="1600" dirty="0"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876638" y="3599815"/>
            <a:ext cx="101854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ea typeface="黑体" panose="02010609060101010101" pitchFamily="49" charset="-122"/>
              </a:rPr>
              <a:t>1928</a:t>
            </a:r>
            <a:endParaRPr lang="en-US" altLang="zh-CN" sz="1600" dirty="0"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1475963" y="4300220"/>
            <a:ext cx="29597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黑体" panose="02010609060101010101" pitchFamily="49" charset="-122"/>
              </a:rPr>
              <a:t>袁世凯统治时期</a:t>
            </a:r>
            <a:endParaRPr lang="zh-CN" altLang="en-US" sz="2000" dirty="0"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4068033" y="4258945"/>
            <a:ext cx="2622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ea typeface="黑体" panose="02010609060101010101" pitchFamily="49" charset="-122"/>
              </a:rPr>
              <a:t>      </a:t>
            </a:r>
            <a:r>
              <a:rPr lang="zh-CN" altLang="en-US" sz="2000" dirty="0">
                <a:ea typeface="黑体" panose="02010609060101010101" pitchFamily="49" charset="-122"/>
              </a:rPr>
              <a:t>军阀割据时期</a:t>
            </a:r>
            <a:endParaRPr lang="zh-CN" altLang="en-US" sz="2000" dirty="0"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2994426" y="2788285"/>
            <a:ext cx="31577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b="1" dirty="0">
                <a:solidFill>
                  <a:srgbClr val="FF0000"/>
                </a:solidFill>
                <a:ea typeface="黑体" panose="02010609060101010101" pitchFamily="49" charset="-122"/>
              </a:rPr>
              <a:t>北洋政府统治时期</a:t>
            </a:r>
            <a:endParaRPr lang="zh-CN" altLang="en-US" sz="18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784" y="51470"/>
            <a:ext cx="4464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北洋军阀 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北洋政府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994661" y="28998"/>
            <a:ext cx="25854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二次革命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0" name="矩形 9"/>
          <p:cNvSpPr/>
          <p:nvPr>
            <p:custDataLst>
              <p:tags r:id="rId3"/>
            </p:custDataLst>
          </p:nvPr>
        </p:nvSpPr>
        <p:spPr>
          <a:xfrm>
            <a:off x="5508104" y="2643758"/>
            <a:ext cx="3307982" cy="184401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 eaLnBrk="0" hangingPunct="0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维护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辛亥革命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的成果，是辛亥革命的继续，所以称为二次革命。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8611" name="文本框 1"/>
          <p:cNvSpPr/>
          <p:nvPr>
            <p:custDataLst>
              <p:tags r:id="rId4"/>
            </p:custDataLst>
          </p:nvPr>
        </p:nvSpPr>
        <p:spPr>
          <a:xfrm>
            <a:off x="5508104" y="915566"/>
            <a:ext cx="3307982" cy="143980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 anchorCtr="0"/>
          <a:lstStyle/>
          <a:p>
            <a:pPr algn="just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思考：这次军事行动为什么被称作“二次革命”？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8787" name="图片 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95605" y="843915"/>
            <a:ext cx="4944110" cy="386334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5"/>
          <p:cNvSpPr/>
          <p:nvPr>
            <p:custDataLst>
              <p:tags r:id="rId1"/>
            </p:custDataLst>
          </p:nvPr>
        </p:nvSpPr>
        <p:spPr>
          <a:xfrm>
            <a:off x="324009" y="760095"/>
            <a:ext cx="8074343" cy="438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eaLnBrk="0" hangingPunct="0"/>
            <a:r>
              <a:rPr lang="zh-CN" altLang="en-US" sz="2400" b="1" dirty="0">
                <a:solidFill>
                  <a:srgbClr val="5407A3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合作探究：</a:t>
            </a:r>
            <a:r>
              <a:rPr lang="zh-CN" altLang="en-US" sz="2400" b="1" dirty="0">
                <a:solidFill>
                  <a:srgbClr val="5407A3"/>
                </a:solidFill>
                <a:latin typeface="微软雅黑" panose="020B0503020204020204" charset="-122"/>
                <a:ea typeface="微软雅黑" panose="020B0503020204020204" charset="-122"/>
              </a:rPr>
              <a:t>为什么会被袁世凯所镇压？</a:t>
            </a:r>
            <a:endParaRPr lang="zh-CN" altLang="en-US" sz="2400" b="1" dirty="0">
              <a:solidFill>
                <a:srgbClr val="5407A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7588" name="矩形 3"/>
          <p:cNvSpPr/>
          <p:nvPr>
            <p:custDataLst>
              <p:tags r:id="rId2"/>
            </p:custDataLst>
          </p:nvPr>
        </p:nvSpPr>
        <p:spPr>
          <a:xfrm>
            <a:off x="323850" y="1261111"/>
            <a:ext cx="8583930" cy="3686904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algn="just"/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材料一“赣省独立，总理（孙中山）电令粤省同举，胡都督认为时机未至；电令沪上，英士以弹丸之地，难以相抗。”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/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林志元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杂稿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二次革命之检讨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 eaLnBrk="0" hangingPunct="0"/>
            <a:endParaRPr lang="en-US" altLang="zh-CN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 eaLnBrk="0" hangingPunct="0"/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材料二：战前，北洋政府陆军部直辖人数已经超过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24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万人，而革命党人实际控制军队人数约为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8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万人。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 eaLnBrk="0" hangingPunct="0"/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来新夏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北洋军阀史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 eaLnBrk="0" hangingPunct="0"/>
            <a:endParaRPr lang="en-US" altLang="zh-CN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just" eaLnBrk="0" hangingPunct="0"/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材料三：我们希望中国各界能友好而尊敬地对待袁世凯，我们希望中国能产生一个强有力的政府，这个政府的领袖只能是袁世凯。</a:t>
            </a:r>
            <a:endParaRPr lang="zh-CN" altLang="en-US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algn="r" eaLnBrk="0" hangingPunct="0"/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（英）葛雷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000" b="1" dirty="0">
                <a:latin typeface="Arial" panose="020B0604020202020204" pitchFamily="34" charset="0"/>
                <a:ea typeface="黑体" panose="02010609060101010101" pitchFamily="49" charset="-122"/>
              </a:rPr>
              <a:t>葛雷远东回忆录</a:t>
            </a:r>
            <a:r>
              <a:rPr lang="en-US" altLang="zh-CN" sz="20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0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89" name="椭圆 11"/>
          <p:cNvSpPr/>
          <p:nvPr>
            <p:custDataLst>
              <p:tags r:id="rId3"/>
            </p:custDataLst>
          </p:nvPr>
        </p:nvSpPr>
        <p:spPr>
          <a:xfrm>
            <a:off x="5003800" y="3983990"/>
            <a:ext cx="1692275" cy="37655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zh-CN" sz="1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0" name="椭圆 12"/>
          <p:cNvSpPr/>
          <p:nvPr>
            <p:custDataLst>
              <p:tags r:id="rId4"/>
            </p:custDataLst>
          </p:nvPr>
        </p:nvSpPr>
        <p:spPr>
          <a:xfrm>
            <a:off x="5363845" y="4343400"/>
            <a:ext cx="542925" cy="39306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zh-CN" sz="1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1" name="矩形 1"/>
          <p:cNvSpPr/>
          <p:nvPr>
            <p:custDataLst>
              <p:tags r:id="rId5"/>
            </p:custDataLst>
          </p:nvPr>
        </p:nvSpPr>
        <p:spPr>
          <a:xfrm>
            <a:off x="323850" y="3148330"/>
            <a:ext cx="4178935" cy="432435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宋体" panose="02010600030101010101" pitchFamily="2" charset="-122"/>
              </a:rPr>
              <a:t>北洋政府和革命党人力量悬殊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592" name="矩形 2"/>
          <p:cNvSpPr/>
          <p:nvPr>
            <p:custDataLst>
              <p:tags r:id="rId6"/>
            </p:custDataLst>
          </p:nvPr>
        </p:nvSpPr>
        <p:spPr>
          <a:xfrm>
            <a:off x="323850" y="1949450"/>
            <a:ext cx="2365375" cy="51943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noFill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宋体" panose="02010600030101010101" pitchFamily="2" charset="-122"/>
              </a:rPr>
              <a:t>革命派力量涣散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593" name="TextBox 7"/>
          <p:cNvSpPr/>
          <p:nvPr>
            <p:custDataLst>
              <p:tags r:id="rId7"/>
            </p:custDataLst>
          </p:nvPr>
        </p:nvSpPr>
        <p:spPr>
          <a:xfrm>
            <a:off x="323850" y="4372610"/>
            <a:ext cx="2394585" cy="427990"/>
          </a:xfrm>
          <a:prstGeom prst="rect">
            <a:avLst/>
          </a:prstGeom>
          <a:gradFill rotWithShape="1">
            <a:gsLst>
              <a:gs pos="0">
                <a:srgbClr val="E30000"/>
              </a:gs>
              <a:gs pos="100000">
                <a:srgbClr val="760303"/>
              </a:gs>
            </a:gsLst>
            <a:lin ang="0"/>
          </a:gradFill>
          <a:ln>
            <a:noFill/>
            <a:miter lim="800000"/>
          </a:ln>
        </p:spPr>
        <p:txBody>
          <a:bodyPr wrap="none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宋体" panose="02010600030101010101" pitchFamily="2" charset="-122"/>
              </a:rPr>
              <a:t>列强支持袁世凯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宋体" panose="02010600030101010101" pitchFamily="2" charset="-122"/>
            </a:endParaRPr>
          </a:p>
        </p:txBody>
      </p:sp>
      <p:sp>
        <p:nvSpPr>
          <p:cNvPr id="67594" name="椭圆 3"/>
          <p:cNvSpPr/>
          <p:nvPr>
            <p:custDataLst>
              <p:tags r:id="rId8"/>
            </p:custDataLst>
          </p:nvPr>
        </p:nvSpPr>
        <p:spPr>
          <a:xfrm>
            <a:off x="2627630" y="2780030"/>
            <a:ext cx="504825" cy="39306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zh-CN" sz="1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5" name="椭圆 7"/>
          <p:cNvSpPr/>
          <p:nvPr>
            <p:custDataLst>
              <p:tags r:id="rId9"/>
            </p:custDataLst>
          </p:nvPr>
        </p:nvSpPr>
        <p:spPr>
          <a:xfrm>
            <a:off x="3635896" y="1550670"/>
            <a:ext cx="1296035" cy="39878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zh-CN" sz="1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6" name="椭圆 8"/>
          <p:cNvSpPr/>
          <p:nvPr>
            <p:custDataLst>
              <p:tags r:id="rId10"/>
            </p:custDataLst>
          </p:nvPr>
        </p:nvSpPr>
        <p:spPr>
          <a:xfrm>
            <a:off x="6156325" y="2436495"/>
            <a:ext cx="673735" cy="4572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zh-CN" sz="1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7597" name="椭圆 10"/>
          <p:cNvSpPr/>
          <p:nvPr>
            <p:custDataLst>
              <p:tags r:id="rId11"/>
            </p:custDataLst>
          </p:nvPr>
        </p:nvSpPr>
        <p:spPr>
          <a:xfrm>
            <a:off x="7740650" y="1261110"/>
            <a:ext cx="1159510" cy="44005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endParaRPr lang="zh-CN" altLang="zh-CN" sz="1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3114675" y="52070"/>
            <a:ext cx="422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二次革命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 fill="hold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8" grpId="0"/>
      <p:bldP spid="67589" grpId="0" bldLvl="0" animBg="1"/>
      <p:bldP spid="67590" grpId="0" bldLvl="0" animBg="1"/>
      <p:bldP spid="67591" grpId="0" bldLvl="0" animBg="1"/>
      <p:bldP spid="67592" grpId="0" bldLvl="0" animBg="1"/>
      <p:bldP spid="67593" grpId="0" bldLvl="0" animBg="1"/>
      <p:bldP spid="67594" grpId="0" bldLvl="0" animBg="1"/>
      <p:bldP spid="67595" grpId="0" bldLvl="0" animBg="1"/>
      <p:bldP spid="67596" grpId="0" bldLvl="0" animBg="1"/>
      <p:bldP spid="6759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285115" y="704215"/>
            <a:ext cx="8602980" cy="4131945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828208" y="59055"/>
            <a:ext cx="4224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袁世凯复辟帝制</a:t>
            </a:r>
            <a:endParaRPr lang="zh-CN" altLang="en-US" sz="36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9809" name="矩形 1"/>
          <p:cNvSpPr/>
          <p:nvPr>
            <p:custDataLst>
              <p:tags r:id="rId3"/>
            </p:custDataLst>
          </p:nvPr>
        </p:nvSpPr>
        <p:spPr>
          <a:xfrm>
            <a:off x="827405" y="1636395"/>
            <a:ext cx="7905750" cy="221272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复辟 </a:t>
            </a:r>
            <a:r>
              <a:rPr lang="en-US" altLang="zh-CN" sz="3200" b="1" dirty="0">
                <a:latin typeface="Arial" panose="020B0604020202020204" pitchFamily="34" charset="0"/>
                <a:ea typeface="黑体" panose="02010609060101010101" pitchFamily="49" charset="-122"/>
              </a:rPr>
              <a:t>[ fù bì ]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：原指被赶下台的君主复位，</a:t>
            </a:r>
            <a:endParaRPr lang="en-US" altLang="zh-CN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rPr>
              <a:t>现指被推翻的反动统治者恢复原来的地位或被推翻的旧制度复活。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35756" y="-27497"/>
            <a:ext cx="8412956" cy="561688"/>
          </a:xfrm>
          <a:prstGeom prst="rect">
            <a:avLst/>
          </a:prstGeom>
          <a:noFill/>
          <a:ln>
            <a:noFill/>
          </a:ln>
        </p:spPr>
        <p:txBody>
          <a:bodyPr lIns="68568" tIns="34288" rIns="68568" bIns="34288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复辟帝制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10" name="表格 9"/>
          <p:cNvGraphicFramePr/>
          <p:nvPr/>
        </p:nvGraphicFramePr>
        <p:xfrm>
          <a:off x="-2381" y="492046"/>
          <a:ext cx="9149080" cy="4686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120"/>
                <a:gridCol w="6346190"/>
                <a:gridCol w="2223770"/>
              </a:tblGrid>
              <a:tr h="5715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3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3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袁世凯为复辟所作的准备</a:t>
                      </a:r>
                      <a:endParaRPr lang="zh-CN" altLang="en-US" sz="33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hMerge="1">
                  <a:tcPr/>
                </a:tc>
              </a:tr>
              <a:tr h="571500">
                <a:tc rowSpan="6"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4050" b="1" dirty="0" smtClean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en-US" altLang="zh-CN" sz="4050" b="1" dirty="0" smtClean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4050" b="1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内</a:t>
                      </a:r>
                      <a:endParaRPr lang="zh-CN" altLang="en-US" sz="405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33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 hMerge="1">
                  <a:tcPr/>
                </a:tc>
              </a:tr>
              <a:tr h="410845">
                <a:tc vMerge="1"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388620">
                <a:tc vMerge="1"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1914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年，解散国会</a:t>
                      </a: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676275">
                <a:tc vMerge="1"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454660">
                <a:tc vMerge="1"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修改总统选举法</a:t>
                      </a: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，</a:t>
                      </a:r>
                      <a:r>
                        <a:rPr lang="zh-CN" altLang="en-US" sz="2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总统可以</a:t>
                      </a:r>
                      <a:endParaRPr lang="zh-CN" altLang="en-US" sz="21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621030">
                <a:tc vMerge="1"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总统可以</a:t>
                      </a:r>
                      <a:r>
                        <a:rPr lang="zh-CN" altLang="en-US" sz="21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指定继承人</a:t>
                      </a:r>
                      <a:endParaRPr lang="zh-CN" altLang="en-US" sz="21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9925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405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  <a:cs typeface="楷体" panose="02010609060101010101" pitchFamily="49" charset="-122"/>
                        </a:rPr>
                        <a:t>外</a:t>
                      </a:r>
                      <a:endParaRPr lang="zh-CN" altLang="en-US" sz="405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b="1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10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216096" name="Oval 32"/>
          <p:cNvSpPr/>
          <p:nvPr/>
        </p:nvSpPr>
        <p:spPr>
          <a:xfrm>
            <a:off x="2158604" y="4408011"/>
            <a:ext cx="1333500" cy="567929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68568" tIns="34288" rIns="68568" bIns="34288" anchor="ctr" anchorCtr="0"/>
          <a:lstStyle/>
          <a:p>
            <a:pPr defTabSz="913130">
              <a:buFontTx/>
            </a:pPr>
            <a:endParaRPr lang="zh-CN" altLang="en-US" sz="1425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流程图: 终止 20"/>
          <p:cNvSpPr/>
          <p:nvPr>
            <p:custDataLst>
              <p:tags r:id="rId1"/>
            </p:custDataLst>
          </p:nvPr>
        </p:nvSpPr>
        <p:spPr>
          <a:xfrm>
            <a:off x="5760244" y="1221899"/>
            <a:ext cx="3383756" cy="917972"/>
          </a:xfrm>
          <a:prstGeom prst="flowChartTerminator">
            <a:avLst/>
          </a:prstGeom>
          <a:solidFill>
            <a:srgbClr val="17375E"/>
          </a:solidFill>
          <a:ln w="25400" cap="flat" cmpd="sng">
            <a:solidFill>
              <a:srgbClr val="385D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pPr algn="ctr"/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对内独裁：</a:t>
            </a:r>
            <a:r>
              <a:rPr lang="zh-CN" altLang="en-US" sz="2700" b="1" dirty="0">
                <a:solidFill>
                  <a:schemeClr val="bg1"/>
                </a:solidFill>
                <a:latin typeface="Calibri" panose="020F0502020204030204" charset="0"/>
                <a:ea typeface="黑体" panose="02010609060101010101" pitchFamily="49" charset="-122"/>
              </a:rPr>
              <a:t>为复辟帝制扫清国内障碍</a:t>
            </a:r>
            <a:endParaRPr lang="zh-CN" altLang="en-US" sz="2700" b="1" dirty="0">
              <a:solidFill>
                <a:schemeClr val="bg1"/>
              </a:solidFill>
              <a:latin typeface="Calibri" panose="020F0502020204030204" charset="0"/>
              <a:ea typeface="黑体" panose="02010609060101010101" pitchFamily="49" charset="-122"/>
            </a:endParaRPr>
          </a:p>
        </p:txBody>
      </p:sp>
      <p:sp>
        <p:nvSpPr>
          <p:cNvPr id="13" name="流程图: 终止 20"/>
          <p:cNvSpPr/>
          <p:nvPr>
            <p:custDataLst>
              <p:tags r:id="rId2"/>
            </p:custDataLst>
          </p:nvPr>
        </p:nvSpPr>
        <p:spPr>
          <a:xfrm>
            <a:off x="5651897" y="4137740"/>
            <a:ext cx="3492103" cy="972740"/>
          </a:xfrm>
          <a:prstGeom prst="flowChartTerminator">
            <a:avLst/>
          </a:prstGeom>
          <a:solidFill>
            <a:srgbClr val="17375E"/>
          </a:solidFill>
          <a:ln w="25400" cap="flat" cmpd="sng">
            <a:solidFill>
              <a:srgbClr val="385D8A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对外卖国</a:t>
            </a:r>
            <a:r>
              <a:rPr lang="zh-CN" altLang="en-US" sz="27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：</a:t>
            </a:r>
            <a:r>
              <a:rPr lang="zh-CN" altLang="en-US" sz="2700" b="1" dirty="0">
                <a:solidFill>
                  <a:schemeClr val="bg1"/>
                </a:solidFill>
                <a:latin typeface="Calibri" panose="020F0502020204030204" charset="0"/>
                <a:ea typeface="黑体" panose="02010609060101010101" pitchFamily="49" charset="-122"/>
              </a:rPr>
              <a:t>为复辟帝制</a:t>
            </a:r>
            <a:r>
              <a:rPr lang="zh-CN" altLang="zh-CN" sz="2700" b="1" dirty="0">
                <a:solidFill>
                  <a:schemeClr val="bg1"/>
                </a:solidFill>
                <a:latin typeface="Calibri" panose="020F0502020204030204" charset="0"/>
                <a:ea typeface="黑体" panose="02010609060101010101" pitchFamily="49" charset="-122"/>
                <a:sym typeface="Arial" panose="020B0604020202020204" pitchFamily="34" charset="0"/>
              </a:rPr>
              <a:t>出卖国家利益</a:t>
            </a:r>
            <a:endParaRPr lang="zh-CN" altLang="en-US" sz="2700" b="1" dirty="0">
              <a:solidFill>
                <a:schemeClr val="bg1"/>
              </a:solidFill>
              <a:latin typeface="Calibri" panose="020F050202020403020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4" name="TextBox 7"/>
          <p:cNvSpPr/>
          <p:nvPr>
            <p:custDataLst>
              <p:tags r:id="rId3"/>
            </p:custDataLst>
          </p:nvPr>
        </p:nvSpPr>
        <p:spPr>
          <a:xfrm>
            <a:off x="556748" y="1629722"/>
            <a:ext cx="5832872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1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1913</a:t>
            </a:r>
            <a:r>
              <a:rPr lang="zh-CN" altLang="en-US" sz="21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年，袁世凯强迫国会选他为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正式大总统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7"/>
          <p:cNvSpPr/>
          <p:nvPr>
            <p:custDataLst>
              <p:tags r:id="rId4"/>
            </p:custDataLst>
          </p:nvPr>
        </p:nvSpPr>
        <p:spPr>
          <a:xfrm>
            <a:off x="3954957" y="3147814"/>
            <a:ext cx="1674019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无限期连任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7"/>
          <p:cNvSpPr/>
          <p:nvPr>
            <p:custDataLst>
              <p:tags r:id="rId5"/>
            </p:custDataLst>
          </p:nvPr>
        </p:nvSpPr>
        <p:spPr>
          <a:xfrm>
            <a:off x="556748" y="2440305"/>
            <a:ext cx="70472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废除《中华民国临时约法》，颁布《中华民国约法》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改责任内阁制为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总统制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7"/>
          <p:cNvSpPr/>
          <p:nvPr>
            <p:custDataLst>
              <p:tags r:id="rId6"/>
            </p:custDataLst>
          </p:nvPr>
        </p:nvSpPr>
        <p:spPr>
          <a:xfrm>
            <a:off x="629841" y="4462780"/>
            <a:ext cx="3618309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与日本签订“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二十一条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0874" name="矩形 7197"/>
          <p:cNvSpPr/>
          <p:nvPr>
            <p:custDataLst>
              <p:tags r:id="rId7"/>
            </p:custDataLst>
          </p:nvPr>
        </p:nvSpPr>
        <p:spPr>
          <a:xfrm>
            <a:off x="497681" y="2662555"/>
            <a:ext cx="4766072" cy="515541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/>
          <a:lstStyle/>
          <a:p>
            <a:endParaRPr lang="zh-CN" altLang="en-US" sz="30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0875" name="TextBox 23"/>
          <p:cNvSpPr txBox="1"/>
          <p:nvPr/>
        </p:nvSpPr>
        <p:spPr>
          <a:xfrm>
            <a:off x="35496" y="26360"/>
            <a:ext cx="1637531" cy="507831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700" b="1" dirty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自学</a:t>
            </a:r>
            <a:r>
              <a:rPr lang="zh-CN" altLang="en-US" sz="2700" b="1" dirty="0" smtClean="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检测</a:t>
            </a:r>
            <a:endParaRPr lang="zh-CN" altLang="en-US" sz="2700" b="1" dirty="0">
              <a:solidFill>
                <a:srgbClr val="C00000"/>
              </a:solidFill>
              <a:latin typeface="Arial" panose="020B0604020202020204" pitchFamily="34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20876" name="TextBox 7"/>
          <p:cNvSpPr/>
          <p:nvPr>
            <p:custDataLst>
              <p:tags r:id="rId8"/>
            </p:custDataLst>
          </p:nvPr>
        </p:nvSpPr>
        <p:spPr>
          <a:xfrm>
            <a:off x="556748" y="1113552"/>
            <a:ext cx="5832872" cy="414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1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1913</a:t>
            </a:r>
            <a:r>
              <a:rPr lang="zh-CN" altLang="en-US" sz="21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年，刺杀宋教仁，镇压二次革命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6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6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96" grpId="0" bldLvl="0" animBg="1"/>
      <p:bldP spid="11" grpId="0" bldLvl="0" animBg="1"/>
      <p:bldP spid="13" grpId="0" bldLvl="0" animBg="1"/>
      <p:bldP spid="14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548"/>
</p:tagLst>
</file>

<file path=ppt/tags/tag101.xml><?xml version="1.0" encoding="utf-8"?>
<p:tagLst xmlns:p="http://schemas.openxmlformats.org/presentationml/2006/main">
  <p:tag name="AS_UNIQUEID" val="549"/>
</p:tagLst>
</file>

<file path=ppt/tags/tag102.xml><?xml version="1.0" encoding="utf-8"?>
<p:tagLst xmlns:p="http://schemas.openxmlformats.org/presentationml/2006/main">
  <p:tag name="AS_UNIQUEID" val="550"/>
</p:tagLst>
</file>

<file path=ppt/tags/tag103.xml><?xml version="1.0" encoding="utf-8"?>
<p:tagLst xmlns:p="http://schemas.openxmlformats.org/presentationml/2006/main">
  <p:tag name="AS_UNIQUEID" val="551"/>
</p:tagLst>
</file>

<file path=ppt/tags/tag104.xml><?xml version="1.0" encoding="utf-8"?>
<p:tagLst xmlns:p="http://schemas.openxmlformats.org/presentationml/2006/main">
  <p:tag name="AS_UNIQUEID" val="552"/>
</p:tagLst>
</file>

<file path=ppt/tags/tag105.xml><?xml version="1.0" encoding="utf-8"?>
<p:tagLst xmlns:p="http://schemas.openxmlformats.org/presentationml/2006/main">
  <p:tag name="AS_UNIQUEID" val="553"/>
</p:tagLst>
</file>

<file path=ppt/tags/tag106.xml><?xml version="1.0" encoding="utf-8"?>
<p:tagLst xmlns:p="http://schemas.openxmlformats.org/presentationml/2006/main">
  <p:tag name="AS_UNIQUEID" val="554"/>
</p:tagLst>
</file>

<file path=ppt/tags/tag107.xml><?xml version="1.0" encoding="utf-8"?>
<p:tagLst xmlns:p="http://schemas.openxmlformats.org/presentationml/2006/main">
  <p:tag name="AS_UNIQUEID" val="555"/>
</p:tagLst>
</file>

<file path=ppt/tags/tag108.xml><?xml version="1.0" encoding="utf-8"?>
<p:tagLst xmlns:p="http://schemas.openxmlformats.org/presentationml/2006/main">
  <p:tag name="AS_UNIQUEID" val="556"/>
</p:tagLst>
</file>

<file path=ppt/tags/tag109.xml><?xml version="1.0" encoding="utf-8"?>
<p:tagLst xmlns:p="http://schemas.openxmlformats.org/presentationml/2006/main">
  <p:tag name="AS_UNIQUEID" val="557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558"/>
</p:tagLst>
</file>

<file path=ppt/tags/tag111.xml><?xml version="1.0" encoding="utf-8"?>
<p:tagLst xmlns:p="http://schemas.openxmlformats.org/presentationml/2006/main">
  <p:tag name="KSO_WM_TEMPLATE_CATEGORY" val=""/>
  <p:tag name="KSO_WM_TEMPLATE_INDEX" val="20205009"/>
</p:tagLst>
</file>

<file path=ppt/tags/tag112.xml><?xml version="1.0" encoding="utf-8"?>
<p:tagLst xmlns:p="http://schemas.openxmlformats.org/presentationml/2006/main">
  <p:tag name="AS_UNIQUEID" val="563"/>
</p:tagLst>
</file>

<file path=ppt/tags/tag113.xml><?xml version="1.0" encoding="utf-8"?>
<p:tagLst xmlns:p="http://schemas.openxmlformats.org/presentationml/2006/main">
  <p:tag name="AS_UNIQUEID" val="564"/>
</p:tagLst>
</file>

<file path=ppt/tags/tag114.xml><?xml version="1.0" encoding="utf-8"?>
<p:tagLst xmlns:p="http://schemas.openxmlformats.org/presentationml/2006/main">
  <p:tag name="AS_UNIQUEID" val="565"/>
</p:tagLst>
</file>

<file path=ppt/tags/tag115.xml><?xml version="1.0" encoding="utf-8"?>
<p:tagLst xmlns:p="http://schemas.openxmlformats.org/presentationml/2006/main">
  <p:tag name="AS_UNIQUEID" val="567"/>
</p:tagLst>
</file>

<file path=ppt/tags/tag116.xml><?xml version="1.0" encoding="utf-8"?>
<p:tagLst xmlns:p="http://schemas.openxmlformats.org/presentationml/2006/main">
  <p:tag name="AS_UNIQUEID" val="568"/>
</p:tagLst>
</file>

<file path=ppt/tags/tag117.xml><?xml version="1.0" encoding="utf-8"?>
<p:tagLst xmlns:p="http://schemas.openxmlformats.org/presentationml/2006/main">
  <p:tag name="AS_UNIQUEID" val="569"/>
</p:tagLst>
</file>

<file path=ppt/tags/tag118.xml><?xml version="1.0" encoding="utf-8"?>
<p:tagLst xmlns:p="http://schemas.openxmlformats.org/presentationml/2006/main">
  <p:tag name="AS_UNIQUEID" val="570"/>
</p:tagLst>
</file>

<file path=ppt/tags/tag119.xml><?xml version="1.0" encoding="utf-8"?>
<p:tagLst xmlns:p="http://schemas.openxmlformats.org/presentationml/2006/main">
  <p:tag name="AS_UNIQUEID" val="571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546"/>
  <p:tag name="KSO_WM_BEAUTIFY_FLAG" val=""/>
</p:tagLst>
</file>

<file path=ppt/tags/tag121.xml><?xml version="1.0" encoding="utf-8"?>
<p:tagLst xmlns:p="http://schemas.openxmlformats.org/presentationml/2006/main">
  <p:tag name="KSO_WM_TEMPLATE_CATEGORY" val=""/>
  <p:tag name="KSO_WM_TEMPLATE_INDEX" val="20205009"/>
</p:tagLst>
</file>

<file path=ppt/tags/tag122.xml><?xml version="1.0" encoding="utf-8"?>
<p:tagLst xmlns:p="http://schemas.openxmlformats.org/presentationml/2006/main">
  <p:tag name="AS_UNIQUEID" val="1185"/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SPECIAL_SOURCE" val="bdnull"/>
</p:tagLst>
</file>

<file path=ppt/tags/tag126.xml><?xml version="1.0" encoding="utf-8"?>
<p:tagLst xmlns:p="http://schemas.openxmlformats.org/presentationml/2006/main">
  <p:tag name="KSO_WM_SLIDE_MODEL_TYPE" val="timeline"/>
</p:tagLst>
</file>

<file path=ppt/tags/tag127.xml><?xml version="1.0" encoding="utf-8"?>
<p:tagLst xmlns:p="http://schemas.openxmlformats.org/presentationml/2006/main">
  <p:tag name="KSO_WM_SLIDE_MODEL_TYPE" val="timeline"/>
</p:tagLst>
</file>

<file path=ppt/tags/tag128.xml><?xml version="1.0" encoding="utf-8"?>
<p:tagLst xmlns:p="http://schemas.openxmlformats.org/presentationml/2006/main">
  <p:tag name="AS_UNIQUEID" val="67"/>
</p:tagLst>
</file>

<file path=ppt/tags/tag129.xml><?xml version="1.0" encoding="utf-8"?>
<p:tagLst xmlns:p="http://schemas.openxmlformats.org/presentationml/2006/main">
  <p:tag name="AS_UNIQUEID" val="68"/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69"/>
  <p:tag name="KSO_WM_BEAUTIFY_FLAG" val=""/>
</p:tagLst>
</file>

<file path=ppt/tags/tag131.xml><?xml version="1.0" encoding="utf-8"?>
<p:tagLst xmlns:p="http://schemas.openxmlformats.org/presentationml/2006/main">
  <p:tag name="AS_UNIQUEID" val="70"/>
  <p:tag name="KSO_WM_BEAUTIFY_FLAG" val=""/>
</p:tagLst>
</file>

<file path=ppt/tags/tag132.xml><?xml version="1.0" encoding="utf-8"?>
<p:tagLst xmlns:p="http://schemas.openxmlformats.org/presentationml/2006/main">
  <p:tag name="AS_UNIQUEID" val="71"/>
  <p:tag name="KSO_WM_BEAUTIFY_FLAG" val=""/>
</p:tagLst>
</file>

<file path=ppt/tags/tag133.xml><?xml version="1.0" encoding="utf-8"?>
<p:tagLst xmlns:p="http://schemas.openxmlformats.org/presentationml/2006/main">
  <p:tag name="AS_UNIQUEID" val="65"/>
  <p:tag name="KSO_WM_BEAUTIFY_FLAG" val=""/>
</p:tagLst>
</file>

<file path=ppt/tags/tag134.xml><?xml version="1.0" encoding="utf-8"?>
<p:tagLst xmlns:p="http://schemas.openxmlformats.org/presentationml/2006/main">
  <p:tag name="AS_UNIQUEID" val="66"/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AS_UNIQUEID" val="1360"/>
</p:tagLst>
</file>

<file path=ppt/tags/tag137.xml><?xml version="1.0" encoding="utf-8"?>
<p:tagLst xmlns:p="http://schemas.openxmlformats.org/presentationml/2006/main">
  <p:tag name="AS_UNIQUEID" val="1361"/>
</p:tagLst>
</file>

<file path=ppt/tags/tag138.xml><?xml version="1.0" encoding="utf-8"?>
<p:tagLst xmlns:p="http://schemas.openxmlformats.org/presentationml/2006/main">
  <p:tag name="AS_UNIQUEID" val="1362"/>
</p:tagLst>
</file>

<file path=ppt/tags/tag139.xml><?xml version="1.0" encoding="utf-8"?>
<p:tagLst xmlns:p="http://schemas.openxmlformats.org/presentationml/2006/main">
  <p:tag name="AS_UNIQUEID" val="1365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1366"/>
</p:tagLst>
</file>

<file path=ppt/tags/tag141.xml><?xml version="1.0" encoding="utf-8"?>
<p:tagLst xmlns:p="http://schemas.openxmlformats.org/presentationml/2006/main">
  <p:tag name="AS_UNIQUEID" val="1367"/>
</p:tagLst>
</file>

<file path=ppt/tags/tag142.xml><?xml version="1.0" encoding="utf-8"?>
<p:tagLst xmlns:p="http://schemas.openxmlformats.org/presentationml/2006/main">
  <p:tag name="AS_UNIQUEID" val="1368"/>
</p:tagLst>
</file>

<file path=ppt/tags/tag143.xml><?xml version="1.0" encoding="utf-8"?>
<p:tagLst xmlns:p="http://schemas.openxmlformats.org/presentationml/2006/main">
  <p:tag name="AS_UNIQUEID" val="1369"/>
</p:tagLst>
</file>

<file path=ppt/tags/tag144.xml><?xml version="1.0" encoding="utf-8"?>
<p:tagLst xmlns:p="http://schemas.openxmlformats.org/presentationml/2006/main">
  <p:tag name="AS_UNIQUEID" val="1370"/>
</p:tagLst>
</file>

<file path=ppt/tags/tag145.xml><?xml version="1.0" encoding="utf-8"?>
<p:tagLst xmlns:p="http://schemas.openxmlformats.org/presentationml/2006/main">
  <p:tag name="KSO_WM_SPECIAL_SOURCE" val="bdnull"/>
</p:tagLst>
</file>

<file path=ppt/tags/tag146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5.xml><?xml version="1.0" encoding="utf-8"?>
<p:tagLst xmlns:p="http://schemas.openxmlformats.org/presentationml/2006/main">
  <p:tag name="AS_UNIQUEID" val="4774"/>
  <p:tag name="KSO_WM_BEAUTIFY_FLAG" val=""/>
  <p:tag name="KSO_WM_TAG_VERSION" val="1.0"/>
  <p:tag name="KSO_WM_TEMPLATE_CATEGORY" val="custom"/>
  <p:tag name="KSO_WM_TEMPLATE_INDEX" val="20207618"/>
  <p:tag name="KSO_WM_UNIT_COMPATIBLE" val="0"/>
  <p:tag name="KSO_WM_UNIT_DIAGRAM_ISNUMVISUAL" val="0"/>
  <p:tag name="KSO_WM_UNIT_DIAGRAM_ISREFERUNIT" val="0"/>
  <p:tag name="KSO_WM_UNIT_HIGHLIGHT" val="0"/>
  <p:tag name="KSO_WM_UNIT_ID" val="custom202076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攻坚克难赢未来——实现中华民族伟大复兴的中国梦!"/>
  <p:tag name="KSO_WM_UNIT_TEXT_FILL_FORE_SCHEMECOLOR_INDEX" val="14"/>
  <p:tag name="KSO_WM_UNIT_TEXT_FILL_FORE_SCHEMECOLOR_INDEX_BRIGHTNESS" val="0"/>
  <p:tag name="KSO_WM_UNIT_TEXT_FILL_TYPE" val="1"/>
  <p:tag name="KSO_WM_UNIT_TYPE" val="b"/>
  <p:tag name="KSO_WM_UNIT_VALUE" val="36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AS_UNIQUEID" val="1185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AS_UNIQUEID" val="516"/>
  <p:tag name="KSO_WM_BEAUTIFY_FLAG" val=""/>
</p:tagLst>
</file>

<file path=ppt/tags/tag52.xml><?xml version="1.0" encoding="utf-8"?>
<p:tagLst xmlns:p="http://schemas.openxmlformats.org/presentationml/2006/main">
  <p:tag name="AS_UNIQUEID" val="517"/>
  <p:tag name="KSO_WM_BEAUTIFY_FLAG" val=""/>
</p:tagLst>
</file>

<file path=ppt/tags/tag53.xml><?xml version="1.0" encoding="utf-8"?>
<p:tagLst xmlns:p="http://schemas.openxmlformats.org/presentationml/2006/main">
  <p:tag name="AS_UNIQUEID" val="518"/>
  <p:tag name="KSO_WM_BEAUTIFY_FLAG" val="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AS_UNIQUEID" val="1290"/>
</p:tagLst>
</file>

<file path=ppt/tags/tag56.xml><?xml version="1.0" encoding="utf-8"?>
<p:tagLst xmlns:p="http://schemas.openxmlformats.org/presentationml/2006/main">
  <p:tag name="AS_UNIQUEID" val="1291"/>
</p:tagLst>
</file>

<file path=ppt/tags/tag57.xml><?xml version="1.0" encoding="utf-8"?>
<p:tagLst xmlns:p="http://schemas.openxmlformats.org/presentationml/2006/main">
  <p:tag name="AS_UNIQUEID" val="1292"/>
</p:tagLst>
</file>

<file path=ppt/tags/tag58.xml><?xml version="1.0" encoding="utf-8"?>
<p:tagLst xmlns:p="http://schemas.openxmlformats.org/presentationml/2006/main">
  <p:tag name="AS_UNIQUEID" val="503"/>
</p:tagLst>
</file>

<file path=ppt/tags/tag59.xml><?xml version="1.0" encoding="utf-8"?>
<p:tagLst xmlns:p="http://schemas.openxmlformats.org/presentationml/2006/main">
  <p:tag name="AS_UNIQUEID" val="505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506"/>
</p:tagLst>
</file>

<file path=ppt/tags/tag61.xml><?xml version="1.0" encoding="utf-8"?>
<p:tagLst xmlns:p="http://schemas.openxmlformats.org/presentationml/2006/main">
  <p:tag name="AS_UNIQUEID" val="507"/>
</p:tagLst>
</file>

<file path=ppt/tags/tag62.xml><?xml version="1.0" encoding="utf-8"?>
<p:tagLst xmlns:p="http://schemas.openxmlformats.org/presentationml/2006/main">
  <p:tag name="AS_UNIQUEID" val="508"/>
</p:tagLst>
</file>

<file path=ppt/tags/tag63.xml><?xml version="1.0" encoding="utf-8"?>
<p:tagLst xmlns:p="http://schemas.openxmlformats.org/presentationml/2006/main">
  <p:tag name="AS_UNIQUEID" val="509"/>
</p:tagLst>
</file>

<file path=ppt/tags/tag64.xml><?xml version="1.0" encoding="utf-8"?>
<p:tagLst xmlns:p="http://schemas.openxmlformats.org/presentationml/2006/main">
  <p:tag name="AS_UNIQUEID" val="510"/>
</p:tagLst>
</file>

<file path=ppt/tags/tag65.xml><?xml version="1.0" encoding="utf-8"?>
<p:tagLst xmlns:p="http://schemas.openxmlformats.org/presentationml/2006/main">
  <p:tag name="AS_UNIQUEID" val="511"/>
</p:tagLst>
</file>

<file path=ppt/tags/tag66.xml><?xml version="1.0" encoding="utf-8"?>
<p:tagLst xmlns:p="http://schemas.openxmlformats.org/presentationml/2006/main">
  <p:tag name="AS_UNIQUEID" val="512"/>
</p:tagLst>
</file>

<file path=ppt/tags/tag67.xml><?xml version="1.0" encoding="utf-8"?>
<p:tagLst xmlns:p="http://schemas.openxmlformats.org/presentationml/2006/main">
  <p:tag name="AS_UNIQUEID" val="513"/>
</p:tagLst>
</file>

<file path=ppt/tags/tag68.xml><?xml version="1.0" encoding="utf-8"?>
<p:tagLst xmlns:p="http://schemas.openxmlformats.org/presentationml/2006/main">
  <p:tag name="AS_UNIQUEID" val="514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TEMPLATE_CATEGORY" val=""/>
  <p:tag name="KSO_WM_TEMPLATE_INDEX" val="20205009"/>
</p:tagLst>
</file>

<file path=ppt/tags/tag71.xml><?xml version="1.0" encoding="utf-8"?>
<p:tagLst xmlns:p="http://schemas.openxmlformats.org/presentationml/2006/main">
  <p:tag name="AS_UNIQUEID" val="1185"/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AS_UNIQUEID" val="524"/>
</p:tagLst>
</file>

<file path=ppt/tags/tag76.xml><?xml version="1.0" encoding="utf-8"?>
<p:tagLst xmlns:p="http://schemas.openxmlformats.org/presentationml/2006/main">
  <p:tag name="AS_UNIQUEID" val="524"/>
</p:tagLst>
</file>

<file path=ppt/tags/tag77.xml><?xml version="1.0" encoding="utf-8"?>
<p:tagLst xmlns:p="http://schemas.openxmlformats.org/presentationml/2006/main">
  <p:tag name="AS_UNIQUEID" val="533"/>
</p:tagLst>
</file>

<file path=ppt/tags/tag78.xml><?xml version="1.0" encoding="utf-8"?>
<p:tagLst xmlns:p="http://schemas.openxmlformats.org/presentationml/2006/main">
  <p:tag name="AS_UNIQUEID" val="533"/>
</p:tagLst>
</file>

<file path=ppt/tags/tag79.xml><?xml version="1.0" encoding="utf-8"?>
<p:tagLst xmlns:p="http://schemas.openxmlformats.org/presentationml/2006/main">
  <p:tag name="AS_UNIQUEID" val="533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533"/>
</p:tagLst>
</file>

<file path=ppt/tags/tag81.xml><?xml version="1.0" encoding="utf-8"?>
<p:tagLst xmlns:p="http://schemas.openxmlformats.org/presentationml/2006/main">
  <p:tag name="AS_UNIQUEID" val="523"/>
</p:tagLst>
</file>

<file path=ppt/tags/tag82.xml><?xml version="1.0" encoding="utf-8"?>
<p:tagLst xmlns:p="http://schemas.openxmlformats.org/presentationml/2006/main">
  <p:tag name="AS_UNIQUEID" val="533"/>
</p:tagLst>
</file>

<file path=ppt/tags/tag83.xml><?xml version="1.0" encoding="utf-8"?>
<p:tagLst xmlns:p="http://schemas.openxmlformats.org/presentationml/2006/main">
  <p:tag name="AS_UNIQUEID" val="1185"/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AS_UNIQUEID" val="30"/>
  <p:tag name="KSO_WM_BEAUTIFY_FLAG" val=""/>
</p:tagLst>
</file>

<file path=ppt/tags/tag86.xml><?xml version="1.0" encoding="utf-8"?>
<p:tagLst xmlns:p="http://schemas.openxmlformats.org/presentationml/2006/main">
  <p:tag name="AS_UNIQUEID" val="31"/>
  <p:tag name="KSO_WM_BEAUTIFY_FLAG" val=""/>
</p:tagLst>
</file>

<file path=ppt/tags/tag87.xml><?xml version="1.0" encoding="utf-8"?>
<p:tagLst xmlns:p="http://schemas.openxmlformats.org/presentationml/2006/main">
  <p:tag name="AS_UNIQUEID" val="32"/>
  <p:tag name="KSO_WM_BEAUTIFY_FLAG" val=""/>
</p:tagLst>
</file>

<file path=ppt/tags/tag88.xml><?xml version="1.0" encoding="utf-8"?>
<p:tagLst xmlns:p="http://schemas.openxmlformats.org/presentationml/2006/main">
  <p:tag name="AS_UNIQUEID" val="33"/>
  <p:tag name="KSO_WM_BEAUTIFY_FLAG" val=""/>
</p:tagLst>
</file>

<file path=ppt/tags/tag89.xml><?xml version="1.0" encoding="utf-8"?>
<p:tagLst xmlns:p="http://schemas.openxmlformats.org/presentationml/2006/main">
  <p:tag name="AS_UNIQUEID" val="34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42"/>
  <p:tag name="KSO_WM_BEAUTIFY_FLAG" val=""/>
</p:tagLst>
</file>

<file path=ppt/tags/tag91.xml><?xml version="1.0" encoding="utf-8"?>
<p:tagLst xmlns:p="http://schemas.openxmlformats.org/presentationml/2006/main">
  <p:tag name="AS_UNIQUEID" val="43"/>
  <p:tag name="KSO_WM_BEAUTIFY_FLAG" val=""/>
</p:tagLst>
</file>

<file path=ppt/tags/tag92.xml><?xml version="1.0" encoding="utf-8"?>
<p:tagLst xmlns:p="http://schemas.openxmlformats.org/presentationml/2006/main">
  <p:tag name="AS_UNIQUEID" val="541"/>
  <p:tag name="KSO_WM_BEAUTIFY_FLAG" val=""/>
</p:tagLst>
</file>

<file path=ppt/tags/tag93.xml><?xml version="1.0" encoding="utf-8"?>
<p:tagLst xmlns:p="http://schemas.openxmlformats.org/presentationml/2006/main">
  <p:tag name="AS_UNIQUEID" val="542"/>
  <p:tag name="KSO_WM_BEAUTIFY_FLAG" val=""/>
</p:tagLst>
</file>

<file path=ppt/tags/tag94.xml><?xml version="1.0" encoding="utf-8"?>
<p:tagLst xmlns:p="http://schemas.openxmlformats.org/presentationml/2006/main">
  <p:tag name="AS_UNIQUEID" val="543"/>
  <p:tag name="KSO_WM_BEAUTIFY_FLAG" val=""/>
</p:tagLst>
</file>

<file path=ppt/tags/tag95.xml><?xml version="1.0" encoding="utf-8"?>
<p:tagLst xmlns:p="http://schemas.openxmlformats.org/presentationml/2006/main">
  <p:tag name="AS_UNIQUEID" val="540"/>
  <p:tag name="KSO_WM_BEAUTIFY_FLAG" val=""/>
</p:tagLst>
</file>

<file path=ppt/tags/tag96.xml><?xml version="1.0" encoding="utf-8"?>
<p:tagLst xmlns:p="http://schemas.openxmlformats.org/presentationml/2006/main">
  <p:tag name="KSO_WM_SPECIAL_SOURCE" val="bdnull"/>
</p:tagLst>
</file>

<file path=ppt/tags/tag97.xml><?xml version="1.0" encoding="utf-8"?>
<p:tagLst xmlns:p="http://schemas.openxmlformats.org/presentationml/2006/main">
  <p:tag name="AS_UNIQUEID" val="544"/>
</p:tagLst>
</file>

<file path=ppt/tags/tag98.xml><?xml version="1.0" encoding="utf-8"?>
<p:tagLst xmlns:p="http://schemas.openxmlformats.org/presentationml/2006/main">
  <p:tag name="AS_UNIQUEID" val="546"/>
</p:tagLst>
</file>

<file path=ppt/tags/tag99.xml><?xml version="1.0" encoding="utf-8"?>
<p:tagLst xmlns:p="http://schemas.openxmlformats.org/presentationml/2006/main">
  <p:tag name="AS_UNIQUEID" val="547"/>
</p:tagLst>
</file>

<file path=ppt/theme/theme1.xml><?xml version="1.0" encoding="utf-8"?>
<a:theme xmlns:a="http://schemas.openxmlformats.org/drawingml/2006/main" name="1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2435</Words>
  <Application>WPS 演示</Application>
  <PresentationFormat>全屏显示(16:9)</PresentationFormat>
  <Paragraphs>277</Paragraphs>
  <Slides>24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Wingdings</vt:lpstr>
      <vt:lpstr>黑体</vt:lpstr>
      <vt:lpstr>Times New Roman</vt:lpstr>
      <vt:lpstr>隶书</vt:lpstr>
      <vt:lpstr>楷体</vt:lpstr>
      <vt:lpstr>微软雅黑</vt:lpstr>
      <vt:lpstr>Calibri</vt:lpstr>
      <vt:lpstr>Adobe 黑体 Std R</vt:lpstr>
      <vt:lpstr>Arial Unicode MS</vt:lpstr>
      <vt:lpstr>华文楷体</vt:lpstr>
      <vt:lpstr>华文琥珀</vt:lpstr>
      <vt:lpstr>1_自定义设计方案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3．袁世凯就任中华民国临时大总统后曾说：“以暴动手段来夺取政权我倒不怕，以合法的手段来、争取政权，却厉害得多了。”由此他采取的行动首先是（     ） A．颁布《中华民国约法》	    B．制造“宋案” C．镇压“二次革命”	    D．镇压护国运动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2023-08-24T08:36:00Z</dcterms:created>
  <dcterms:modified xsi:type="dcterms:W3CDTF">2024-07-04T02:19:24Z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42C5EAF3F06A427ABA48777654F18D5F_12</vt:lpwstr>
  </property>
</Properties>
</file>